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5"/>
  </p:notesMasterIdLst>
  <p:sldIdLst>
    <p:sldId id="259" r:id="rId2"/>
    <p:sldId id="260" r:id="rId3"/>
    <p:sldId id="257" r:id="rId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5B188C"/>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08"/>
    <p:restoredTop sz="94669"/>
  </p:normalViewPr>
  <p:slideViewPr>
    <p:cSldViewPr snapToGrid="0" snapToObjects="1">
      <p:cViewPr>
        <p:scale>
          <a:sx n="65" d="100"/>
          <a:sy n="65" d="100"/>
        </p:scale>
        <p:origin x="2368" y="58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notesMaster" Target="notesMasters/notesMaster1.xml"/><Relationship Id="rId6" Type="http://schemas.openxmlformats.org/officeDocument/2006/relationships/presProps" Target="presProps.xml"/><Relationship Id="rId7" Type="http://schemas.openxmlformats.org/officeDocument/2006/relationships/viewProps" Target="viewProps.xml"/><Relationship Id="rId8" Type="http://schemas.openxmlformats.org/officeDocument/2006/relationships/theme" Target="theme/theme1.xml"/><Relationship Id="rId9"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72BDA91-470B-AF40-8E09-92B48FF8851C}" type="datetimeFigureOut">
              <a:rPr lang="en-US" smtClean="0"/>
              <a:t>7/10/19</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ECF31CC-2345-D248-B127-5C55EE3BE02B}" type="slidenum">
              <a:rPr lang="en-US" smtClean="0"/>
              <a:t>‹#›</a:t>
            </a:fld>
            <a:endParaRPr lang="en-US"/>
          </a:p>
        </p:txBody>
      </p:sp>
    </p:spTree>
    <p:extLst>
      <p:ext uri="{BB962C8B-B14F-4D97-AF65-F5344CB8AC3E}">
        <p14:creationId xmlns:p14="http://schemas.microsoft.com/office/powerpoint/2010/main" val="1629342121"/>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DECF31CC-2345-D248-B127-5C55EE3BE02B}" type="slidenum">
              <a:rPr lang="en-US" smtClean="0"/>
              <a:t>1</a:t>
            </a:fld>
            <a:endParaRPr lang="en-US"/>
          </a:p>
        </p:txBody>
      </p:sp>
    </p:spTree>
    <p:extLst>
      <p:ext uri="{BB962C8B-B14F-4D97-AF65-F5344CB8AC3E}">
        <p14:creationId xmlns:p14="http://schemas.microsoft.com/office/powerpoint/2010/main" val="208559595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DECF31CC-2345-D248-B127-5C55EE3BE02B}" type="slidenum">
              <a:rPr lang="en-US" smtClean="0"/>
              <a:t>3</a:t>
            </a:fld>
            <a:endParaRPr lang="en-US"/>
          </a:p>
        </p:txBody>
      </p:sp>
    </p:spTree>
    <p:extLst>
      <p:ext uri="{BB962C8B-B14F-4D97-AF65-F5344CB8AC3E}">
        <p14:creationId xmlns:p14="http://schemas.microsoft.com/office/powerpoint/2010/main" val="306548488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AU"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AU" smtClean="0"/>
              <a:t>Click to edit Master subtitle style</a:t>
            </a:r>
            <a:endParaRPr lang="en-US"/>
          </a:p>
        </p:txBody>
      </p:sp>
      <p:sp>
        <p:nvSpPr>
          <p:cNvPr id="4" name="Date Placeholder 3"/>
          <p:cNvSpPr>
            <a:spLocks noGrp="1"/>
          </p:cNvSpPr>
          <p:nvPr>
            <p:ph type="dt" sz="half" idx="10"/>
          </p:nvPr>
        </p:nvSpPr>
        <p:spPr/>
        <p:txBody>
          <a:bodyPr/>
          <a:lstStyle/>
          <a:p>
            <a:fld id="{21DB6458-291A-B641-BDE4-320F8DCB0A95}" type="datetimeFigureOut">
              <a:rPr lang="en-US" smtClean="0"/>
              <a:t>7/10/19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37916020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21DB6458-291A-B641-BDE4-320F8DCB0A95}" type="datetimeFigureOut">
              <a:rPr lang="en-US" smtClean="0"/>
              <a:t>7/10/19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236366961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AU"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21DB6458-291A-B641-BDE4-320F8DCB0A95}" type="datetimeFigureOut">
              <a:rPr lang="en-US" smtClean="0"/>
              <a:t>7/10/19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377974610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Content Placeholder 2"/>
          <p:cNvSpPr>
            <a:spLocks noGrp="1"/>
          </p:cNvSpPr>
          <p:nvPr>
            <p:ph idx="1"/>
          </p:nvPr>
        </p:nvSpPr>
        <p:spPr/>
        <p:txBody>
          <a:body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21DB6458-291A-B641-BDE4-320F8DCB0A95}" type="datetimeFigureOut">
              <a:rPr lang="en-US" smtClean="0"/>
              <a:t>7/10/19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193331577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AU"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AU" smtClean="0"/>
              <a:t>Click to edit Master text styles</a:t>
            </a:r>
          </a:p>
        </p:txBody>
      </p:sp>
      <p:sp>
        <p:nvSpPr>
          <p:cNvPr id="4" name="Date Placeholder 3"/>
          <p:cNvSpPr>
            <a:spLocks noGrp="1"/>
          </p:cNvSpPr>
          <p:nvPr>
            <p:ph type="dt" sz="half" idx="10"/>
          </p:nvPr>
        </p:nvSpPr>
        <p:spPr/>
        <p:txBody>
          <a:bodyPr/>
          <a:lstStyle/>
          <a:p>
            <a:fld id="{21DB6458-291A-B641-BDE4-320F8DCB0A95}" type="datetimeFigureOut">
              <a:rPr lang="en-US" smtClean="0"/>
              <a:t>7/10/19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373057493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5" name="Date Placeholder 4"/>
          <p:cNvSpPr>
            <a:spLocks noGrp="1"/>
          </p:cNvSpPr>
          <p:nvPr>
            <p:ph type="dt" sz="half" idx="10"/>
          </p:nvPr>
        </p:nvSpPr>
        <p:spPr/>
        <p:txBody>
          <a:bodyPr/>
          <a:lstStyle/>
          <a:p>
            <a:fld id="{21DB6458-291A-B641-BDE4-320F8DCB0A95}" type="datetimeFigureOut">
              <a:rPr lang="en-US" smtClean="0"/>
              <a:t>7/10/19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39001168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AU"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7" name="Date Placeholder 6"/>
          <p:cNvSpPr>
            <a:spLocks noGrp="1"/>
          </p:cNvSpPr>
          <p:nvPr>
            <p:ph type="dt" sz="half" idx="10"/>
          </p:nvPr>
        </p:nvSpPr>
        <p:spPr/>
        <p:txBody>
          <a:bodyPr/>
          <a:lstStyle/>
          <a:p>
            <a:fld id="{21DB6458-291A-B641-BDE4-320F8DCB0A95}" type="datetimeFigureOut">
              <a:rPr lang="en-US" smtClean="0"/>
              <a:t>7/10/19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132868769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Date Placeholder 2"/>
          <p:cNvSpPr>
            <a:spLocks noGrp="1"/>
          </p:cNvSpPr>
          <p:nvPr>
            <p:ph type="dt" sz="half" idx="10"/>
          </p:nvPr>
        </p:nvSpPr>
        <p:spPr/>
        <p:txBody>
          <a:bodyPr/>
          <a:lstStyle/>
          <a:p>
            <a:fld id="{21DB6458-291A-B641-BDE4-320F8DCB0A95}" type="datetimeFigureOut">
              <a:rPr lang="en-US" smtClean="0"/>
              <a:t>7/10/19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35559091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1DB6458-291A-B641-BDE4-320F8DCB0A95}" type="datetimeFigureOut">
              <a:rPr lang="en-US" smtClean="0"/>
              <a:t>7/10/19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11610149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AU"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smtClean="0"/>
              <a:t>Click to edit Master text styles</a:t>
            </a:r>
          </a:p>
        </p:txBody>
      </p:sp>
      <p:sp>
        <p:nvSpPr>
          <p:cNvPr id="5" name="Date Placeholder 4"/>
          <p:cNvSpPr>
            <a:spLocks noGrp="1"/>
          </p:cNvSpPr>
          <p:nvPr>
            <p:ph type="dt" sz="half" idx="10"/>
          </p:nvPr>
        </p:nvSpPr>
        <p:spPr/>
        <p:txBody>
          <a:bodyPr/>
          <a:lstStyle/>
          <a:p>
            <a:fld id="{21DB6458-291A-B641-BDE4-320F8DCB0A95}" type="datetimeFigureOut">
              <a:rPr lang="en-US" smtClean="0"/>
              <a:t>7/10/19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351474206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AU"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smtClean="0"/>
              <a:t>Click to edit Master text styles</a:t>
            </a:r>
          </a:p>
        </p:txBody>
      </p:sp>
      <p:sp>
        <p:nvSpPr>
          <p:cNvPr id="5" name="Date Placeholder 4"/>
          <p:cNvSpPr>
            <a:spLocks noGrp="1"/>
          </p:cNvSpPr>
          <p:nvPr>
            <p:ph type="dt" sz="half" idx="10"/>
          </p:nvPr>
        </p:nvSpPr>
        <p:spPr/>
        <p:txBody>
          <a:bodyPr/>
          <a:lstStyle/>
          <a:p>
            <a:fld id="{21DB6458-291A-B641-BDE4-320F8DCB0A95}" type="datetimeFigureOut">
              <a:rPr lang="en-US" smtClean="0"/>
              <a:t>7/10/19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971CD3C-B1CC-E54E-94F3-4C04D3EB515B}" type="slidenum">
              <a:rPr lang="en-US" smtClean="0"/>
              <a:t>‹#›</a:t>
            </a:fld>
            <a:endParaRPr lang="en-US"/>
          </a:p>
        </p:txBody>
      </p:sp>
    </p:spTree>
    <p:extLst>
      <p:ext uri="{BB962C8B-B14F-4D97-AF65-F5344CB8AC3E}">
        <p14:creationId xmlns:p14="http://schemas.microsoft.com/office/powerpoint/2010/main" val="2885793129"/>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AU"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1DB6458-291A-B641-BDE4-320F8DCB0A95}" type="datetimeFigureOut">
              <a:rPr lang="en-US" smtClean="0"/>
              <a:t>7/10/19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971CD3C-B1CC-E54E-94F3-4C04D3EB515B}" type="slidenum">
              <a:rPr lang="en-US" smtClean="0"/>
              <a:t>‹#›</a:t>
            </a:fld>
            <a:endParaRPr lang="en-US"/>
          </a:p>
        </p:txBody>
      </p:sp>
    </p:spTree>
    <p:extLst>
      <p:ext uri="{BB962C8B-B14F-4D97-AF65-F5344CB8AC3E}">
        <p14:creationId xmlns:p14="http://schemas.microsoft.com/office/powerpoint/2010/main" val="120798085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232186" y="5274648"/>
            <a:ext cx="646331" cy="338554"/>
          </a:xfrm>
          <a:prstGeom prst="rect">
            <a:avLst/>
          </a:prstGeom>
          <a:noFill/>
          <a:effectLst/>
        </p:spPr>
        <p:txBody>
          <a:bodyPr wrap="none" rtlCol="0">
            <a:spAutoFit/>
          </a:bodyPr>
          <a:lstStyle/>
          <a:p>
            <a:pPr algn="r"/>
            <a:r>
              <a:rPr lang="en-US" sz="1600" dirty="0" smtClean="0">
                <a:latin typeface="Helvetica"/>
                <a:cs typeface="Helvetica"/>
              </a:rPr>
              <a:t>2020</a:t>
            </a:r>
          </a:p>
        </p:txBody>
      </p:sp>
      <p:sp>
        <p:nvSpPr>
          <p:cNvPr id="9" name="TextBox 8"/>
          <p:cNvSpPr txBox="1"/>
          <p:nvPr/>
        </p:nvSpPr>
        <p:spPr>
          <a:xfrm>
            <a:off x="232186" y="3922367"/>
            <a:ext cx="646331" cy="338554"/>
          </a:xfrm>
          <a:prstGeom prst="rect">
            <a:avLst/>
          </a:prstGeom>
          <a:noFill/>
          <a:effectLst/>
        </p:spPr>
        <p:txBody>
          <a:bodyPr wrap="none" rtlCol="0">
            <a:spAutoFit/>
          </a:bodyPr>
          <a:lstStyle/>
          <a:p>
            <a:pPr algn="r"/>
            <a:r>
              <a:rPr lang="en-US" sz="1600" dirty="0" smtClean="0">
                <a:latin typeface="Helvetica"/>
                <a:cs typeface="Helvetica"/>
              </a:rPr>
              <a:t>2010</a:t>
            </a:r>
          </a:p>
        </p:txBody>
      </p:sp>
      <p:sp>
        <p:nvSpPr>
          <p:cNvPr id="10" name="TextBox 9"/>
          <p:cNvSpPr txBox="1"/>
          <p:nvPr/>
        </p:nvSpPr>
        <p:spPr>
          <a:xfrm>
            <a:off x="258581" y="2511116"/>
            <a:ext cx="646331" cy="338554"/>
          </a:xfrm>
          <a:prstGeom prst="rect">
            <a:avLst/>
          </a:prstGeom>
          <a:noFill/>
          <a:effectLst/>
        </p:spPr>
        <p:txBody>
          <a:bodyPr wrap="none" rtlCol="0">
            <a:spAutoFit/>
          </a:bodyPr>
          <a:lstStyle/>
          <a:p>
            <a:pPr algn="r"/>
            <a:r>
              <a:rPr lang="en-US" sz="1600" dirty="0" smtClean="0">
                <a:latin typeface="Helvetica"/>
                <a:cs typeface="Helvetica"/>
              </a:rPr>
              <a:t>2000</a:t>
            </a:r>
          </a:p>
        </p:txBody>
      </p:sp>
      <p:sp>
        <p:nvSpPr>
          <p:cNvPr id="11" name="TextBox 10"/>
          <p:cNvSpPr txBox="1"/>
          <p:nvPr/>
        </p:nvSpPr>
        <p:spPr>
          <a:xfrm>
            <a:off x="232186" y="1864461"/>
            <a:ext cx="646331" cy="338554"/>
          </a:xfrm>
          <a:prstGeom prst="rect">
            <a:avLst/>
          </a:prstGeom>
          <a:noFill/>
          <a:effectLst/>
        </p:spPr>
        <p:txBody>
          <a:bodyPr wrap="none" rtlCol="0">
            <a:spAutoFit/>
          </a:bodyPr>
          <a:lstStyle/>
          <a:p>
            <a:pPr algn="r"/>
            <a:r>
              <a:rPr lang="en-US" sz="1600" dirty="0" smtClean="0">
                <a:latin typeface="Helvetica"/>
                <a:cs typeface="Helvetica"/>
              </a:rPr>
              <a:t>1990</a:t>
            </a:r>
          </a:p>
        </p:txBody>
      </p:sp>
      <p:sp>
        <p:nvSpPr>
          <p:cNvPr id="12" name="TextBox 11"/>
          <p:cNvSpPr txBox="1"/>
          <p:nvPr/>
        </p:nvSpPr>
        <p:spPr>
          <a:xfrm>
            <a:off x="232186" y="785362"/>
            <a:ext cx="646331" cy="338554"/>
          </a:xfrm>
          <a:prstGeom prst="rect">
            <a:avLst/>
          </a:prstGeom>
          <a:noFill/>
          <a:effectLst/>
        </p:spPr>
        <p:txBody>
          <a:bodyPr wrap="none" rtlCol="0">
            <a:spAutoFit/>
          </a:bodyPr>
          <a:lstStyle/>
          <a:p>
            <a:pPr algn="r"/>
            <a:r>
              <a:rPr lang="en-US" sz="1600" dirty="0" smtClean="0">
                <a:latin typeface="Helvetica"/>
                <a:cs typeface="Helvetica"/>
              </a:rPr>
              <a:t>1970</a:t>
            </a:r>
          </a:p>
        </p:txBody>
      </p:sp>
      <p:sp>
        <p:nvSpPr>
          <p:cNvPr id="14" name="TextBox 13"/>
          <p:cNvSpPr txBox="1"/>
          <p:nvPr/>
        </p:nvSpPr>
        <p:spPr>
          <a:xfrm>
            <a:off x="232186" y="352918"/>
            <a:ext cx="646331" cy="338554"/>
          </a:xfrm>
          <a:prstGeom prst="rect">
            <a:avLst/>
          </a:prstGeom>
          <a:noFill/>
          <a:effectLst/>
        </p:spPr>
        <p:txBody>
          <a:bodyPr wrap="none" rtlCol="0">
            <a:spAutoFit/>
          </a:bodyPr>
          <a:lstStyle/>
          <a:p>
            <a:pPr algn="r"/>
            <a:r>
              <a:rPr lang="en-US" sz="1600" dirty="0" smtClean="0">
                <a:latin typeface="Helvetica"/>
                <a:cs typeface="Helvetica"/>
              </a:rPr>
              <a:t>1960</a:t>
            </a:r>
          </a:p>
        </p:txBody>
      </p:sp>
      <p:sp>
        <p:nvSpPr>
          <p:cNvPr id="15" name="TextBox 14"/>
          <p:cNvSpPr txBox="1"/>
          <p:nvPr/>
        </p:nvSpPr>
        <p:spPr>
          <a:xfrm>
            <a:off x="232186" y="1217805"/>
            <a:ext cx="646331" cy="338554"/>
          </a:xfrm>
          <a:prstGeom prst="rect">
            <a:avLst/>
          </a:prstGeom>
          <a:noFill/>
          <a:effectLst/>
        </p:spPr>
        <p:txBody>
          <a:bodyPr wrap="none" rtlCol="0">
            <a:spAutoFit/>
          </a:bodyPr>
          <a:lstStyle/>
          <a:p>
            <a:pPr algn="r"/>
            <a:r>
              <a:rPr lang="en-US" sz="1600" dirty="0" smtClean="0">
                <a:latin typeface="Helvetica"/>
                <a:cs typeface="Helvetica"/>
              </a:rPr>
              <a:t>1980</a:t>
            </a:r>
          </a:p>
        </p:txBody>
      </p:sp>
      <p:sp>
        <p:nvSpPr>
          <p:cNvPr id="17" name="TextBox 16"/>
          <p:cNvSpPr txBox="1"/>
          <p:nvPr/>
        </p:nvSpPr>
        <p:spPr>
          <a:xfrm>
            <a:off x="-11012" y="20913"/>
            <a:ext cx="954107" cy="338554"/>
          </a:xfrm>
          <a:prstGeom prst="rect">
            <a:avLst/>
          </a:prstGeom>
          <a:noFill/>
          <a:effectLst/>
        </p:spPr>
        <p:txBody>
          <a:bodyPr wrap="none" rtlCol="0">
            <a:spAutoFit/>
          </a:bodyPr>
          <a:lstStyle/>
          <a:p>
            <a:pPr algn="r"/>
            <a:r>
              <a:rPr lang="en-US" sz="1600" dirty="0" smtClean="0">
                <a:latin typeface="Helvetica"/>
                <a:cs typeface="Helvetica"/>
              </a:rPr>
              <a:t>Timeline</a:t>
            </a:r>
          </a:p>
        </p:txBody>
      </p:sp>
      <p:cxnSp>
        <p:nvCxnSpPr>
          <p:cNvPr id="46" name="Straight Connector 45"/>
          <p:cNvCxnSpPr/>
          <p:nvPr/>
        </p:nvCxnSpPr>
        <p:spPr>
          <a:xfrm flipV="1">
            <a:off x="1099399" y="354360"/>
            <a:ext cx="5680447" cy="17474"/>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cxnSp>
        <p:nvCxnSpPr>
          <p:cNvPr id="47" name="Straight Connector 46"/>
          <p:cNvCxnSpPr/>
          <p:nvPr/>
        </p:nvCxnSpPr>
        <p:spPr>
          <a:xfrm flipV="1">
            <a:off x="1099399" y="2511116"/>
            <a:ext cx="5680447" cy="31051"/>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sp>
        <p:nvSpPr>
          <p:cNvPr id="48" name="TextBox 47"/>
          <p:cNvSpPr txBox="1"/>
          <p:nvPr/>
        </p:nvSpPr>
        <p:spPr>
          <a:xfrm>
            <a:off x="1013915" y="352918"/>
            <a:ext cx="1967982" cy="369332"/>
          </a:xfrm>
          <a:prstGeom prst="rect">
            <a:avLst/>
          </a:prstGeom>
          <a:noFill/>
          <a:effectLst/>
        </p:spPr>
        <p:txBody>
          <a:bodyPr wrap="none" rtlCol="0">
            <a:spAutoFit/>
          </a:bodyPr>
          <a:lstStyle/>
          <a:p>
            <a:r>
              <a:rPr lang="en-US" dirty="0" smtClean="0">
                <a:latin typeface="Helvetica"/>
                <a:cs typeface="Helvetica"/>
              </a:rPr>
              <a:t>Nature for Nature</a:t>
            </a:r>
            <a:endParaRPr lang="en-US" dirty="0">
              <a:latin typeface="Helvetica"/>
              <a:cs typeface="Helvetica"/>
            </a:endParaRPr>
          </a:p>
        </p:txBody>
      </p:sp>
      <p:sp>
        <p:nvSpPr>
          <p:cNvPr id="49" name="TextBox 48"/>
          <p:cNvSpPr txBox="1"/>
          <p:nvPr/>
        </p:nvSpPr>
        <p:spPr>
          <a:xfrm>
            <a:off x="1013915" y="1217805"/>
            <a:ext cx="2507192" cy="369332"/>
          </a:xfrm>
          <a:prstGeom prst="rect">
            <a:avLst/>
          </a:prstGeom>
          <a:noFill/>
          <a:effectLst/>
        </p:spPr>
        <p:txBody>
          <a:bodyPr wrap="none" rtlCol="0">
            <a:spAutoFit/>
          </a:bodyPr>
          <a:lstStyle/>
          <a:p>
            <a:r>
              <a:rPr lang="en-US" dirty="0" smtClean="0">
                <a:latin typeface="Helvetica"/>
                <a:cs typeface="Helvetica"/>
              </a:rPr>
              <a:t>Nature Despite People</a:t>
            </a:r>
            <a:endParaRPr lang="en-US" dirty="0">
              <a:latin typeface="Helvetica"/>
              <a:cs typeface="Helvetica"/>
            </a:endParaRPr>
          </a:p>
        </p:txBody>
      </p:sp>
      <p:cxnSp>
        <p:nvCxnSpPr>
          <p:cNvPr id="63" name="Straight Connector 62"/>
          <p:cNvCxnSpPr/>
          <p:nvPr/>
        </p:nvCxnSpPr>
        <p:spPr>
          <a:xfrm>
            <a:off x="1099399" y="1186780"/>
            <a:ext cx="5680447" cy="28659"/>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cxnSp>
        <p:nvCxnSpPr>
          <p:cNvPr id="65" name="Straight Connector 64"/>
          <p:cNvCxnSpPr/>
          <p:nvPr/>
        </p:nvCxnSpPr>
        <p:spPr>
          <a:xfrm>
            <a:off x="956669" y="430447"/>
            <a:ext cx="0" cy="6362353"/>
          </a:xfrm>
          <a:prstGeom prst="line">
            <a:avLst/>
          </a:prstGeom>
          <a:ln>
            <a:solidFill>
              <a:srgbClr val="000000"/>
            </a:solidFill>
            <a:headEnd type="none"/>
            <a:tailEnd type="arrow"/>
          </a:ln>
          <a:effectLst/>
        </p:spPr>
        <p:style>
          <a:lnRef idx="2">
            <a:schemeClr val="accent1"/>
          </a:lnRef>
          <a:fillRef idx="0">
            <a:schemeClr val="accent1"/>
          </a:fillRef>
          <a:effectRef idx="1">
            <a:schemeClr val="accent1"/>
          </a:effectRef>
          <a:fontRef idx="minor">
            <a:schemeClr val="tx1"/>
          </a:fontRef>
        </p:style>
      </p:cxnSp>
      <p:sp>
        <p:nvSpPr>
          <p:cNvPr id="66" name="TextBox 65"/>
          <p:cNvSpPr txBox="1"/>
          <p:nvPr/>
        </p:nvSpPr>
        <p:spPr>
          <a:xfrm>
            <a:off x="1099399" y="2570086"/>
            <a:ext cx="1993905" cy="369332"/>
          </a:xfrm>
          <a:prstGeom prst="rect">
            <a:avLst/>
          </a:prstGeom>
          <a:noFill/>
          <a:effectLst/>
        </p:spPr>
        <p:txBody>
          <a:bodyPr wrap="none" rtlCol="0">
            <a:spAutoFit/>
          </a:bodyPr>
          <a:lstStyle/>
          <a:p>
            <a:r>
              <a:rPr lang="en-US" dirty="0" smtClean="0">
                <a:latin typeface="Helvetica"/>
                <a:cs typeface="Helvetica"/>
              </a:rPr>
              <a:t>Nature for People</a:t>
            </a:r>
            <a:endParaRPr lang="en-US" dirty="0">
              <a:latin typeface="Helvetica"/>
              <a:cs typeface="Helvetica"/>
            </a:endParaRPr>
          </a:p>
        </p:txBody>
      </p:sp>
      <p:cxnSp>
        <p:nvCxnSpPr>
          <p:cNvPr id="77" name="Straight Connector 76"/>
          <p:cNvCxnSpPr/>
          <p:nvPr/>
        </p:nvCxnSpPr>
        <p:spPr>
          <a:xfrm>
            <a:off x="1099399" y="3897554"/>
            <a:ext cx="5680447" cy="0"/>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sp>
        <p:nvSpPr>
          <p:cNvPr id="78" name="TextBox 77"/>
          <p:cNvSpPr txBox="1"/>
          <p:nvPr/>
        </p:nvSpPr>
        <p:spPr>
          <a:xfrm>
            <a:off x="1041678" y="3922367"/>
            <a:ext cx="2109660" cy="369332"/>
          </a:xfrm>
          <a:prstGeom prst="rect">
            <a:avLst/>
          </a:prstGeom>
          <a:noFill/>
          <a:effectLst/>
        </p:spPr>
        <p:txBody>
          <a:bodyPr wrap="none" rtlCol="0">
            <a:spAutoFit/>
          </a:bodyPr>
          <a:lstStyle/>
          <a:p>
            <a:r>
              <a:rPr lang="en-US" dirty="0" smtClean="0">
                <a:latin typeface="Helvetica"/>
                <a:cs typeface="Helvetica"/>
              </a:rPr>
              <a:t>People and Nature</a:t>
            </a:r>
            <a:endParaRPr lang="en-US" dirty="0">
              <a:latin typeface="Helvetica"/>
              <a:cs typeface="Helvetica"/>
            </a:endParaRPr>
          </a:p>
        </p:txBody>
      </p:sp>
      <p:sp>
        <p:nvSpPr>
          <p:cNvPr id="79" name="TextBox 78"/>
          <p:cNvSpPr txBox="1"/>
          <p:nvPr/>
        </p:nvSpPr>
        <p:spPr>
          <a:xfrm>
            <a:off x="1013915" y="5313724"/>
            <a:ext cx="1968320" cy="369332"/>
          </a:xfrm>
          <a:prstGeom prst="rect">
            <a:avLst/>
          </a:prstGeom>
          <a:noFill/>
          <a:effectLst/>
        </p:spPr>
        <p:txBody>
          <a:bodyPr wrap="none" rtlCol="0">
            <a:spAutoFit/>
          </a:bodyPr>
          <a:lstStyle/>
          <a:p>
            <a:r>
              <a:rPr lang="en-US" dirty="0" smtClean="0">
                <a:latin typeface="Helvetica"/>
                <a:cs typeface="Helvetica"/>
              </a:rPr>
              <a:t>People as Nature</a:t>
            </a:r>
            <a:endParaRPr lang="en-US" dirty="0">
              <a:latin typeface="Helvetica"/>
              <a:cs typeface="Helvetica"/>
            </a:endParaRPr>
          </a:p>
        </p:txBody>
      </p:sp>
      <p:cxnSp>
        <p:nvCxnSpPr>
          <p:cNvPr id="80" name="Straight Connector 79"/>
          <p:cNvCxnSpPr/>
          <p:nvPr/>
        </p:nvCxnSpPr>
        <p:spPr>
          <a:xfrm>
            <a:off x="1099399" y="5311554"/>
            <a:ext cx="5680447" cy="0"/>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sp>
        <p:nvSpPr>
          <p:cNvPr id="200" name="Donut 199"/>
          <p:cNvSpPr/>
          <p:nvPr/>
        </p:nvSpPr>
        <p:spPr>
          <a:xfrm>
            <a:off x="4243384" y="5450575"/>
            <a:ext cx="1440000" cy="1440000"/>
          </a:xfrm>
          <a:prstGeom prst="donut">
            <a:avLst>
              <a:gd name="adj" fmla="val 28924"/>
            </a:avLst>
          </a:prstGeom>
          <a:gradFill flip="none" rotWithShape="1">
            <a:gsLst>
              <a:gs pos="7000">
                <a:schemeClr val="accent1"/>
              </a:gs>
              <a:gs pos="100000">
                <a:srgbClr val="FF0000"/>
              </a:gs>
              <a:gs pos="38000">
                <a:schemeClr val="accent1"/>
              </a:gs>
              <a:gs pos="51000">
                <a:schemeClr val="accent3"/>
              </a:gs>
              <a:gs pos="50000">
                <a:schemeClr val="accent3"/>
              </a:gs>
              <a:gs pos="68000">
                <a:srgbClr val="FF0000"/>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b="1">
              <a:solidFill>
                <a:schemeClr val="tx1"/>
              </a:solidFill>
            </a:endParaRPr>
          </a:p>
        </p:txBody>
      </p:sp>
      <p:sp>
        <p:nvSpPr>
          <p:cNvPr id="122" name="Rectangle 121"/>
          <p:cNvSpPr/>
          <p:nvPr/>
        </p:nvSpPr>
        <p:spPr>
          <a:xfrm>
            <a:off x="4312082" y="5372423"/>
            <a:ext cx="1224000" cy="467999"/>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People</a:t>
            </a:r>
            <a:endParaRPr lang="en-US" sz="1400" b="1" dirty="0">
              <a:solidFill>
                <a:srgbClr val="000000"/>
              </a:solidFill>
              <a:latin typeface="Helvetica"/>
              <a:cs typeface="Helvetica"/>
            </a:endParaRPr>
          </a:p>
        </p:txBody>
      </p:sp>
      <p:sp>
        <p:nvSpPr>
          <p:cNvPr id="123" name="Rectangle 122"/>
          <p:cNvSpPr/>
          <p:nvPr/>
        </p:nvSpPr>
        <p:spPr>
          <a:xfrm>
            <a:off x="3581205" y="6059820"/>
            <a:ext cx="1224000" cy="467999"/>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24" name="Rectangle 123"/>
          <p:cNvSpPr/>
          <p:nvPr/>
        </p:nvSpPr>
        <p:spPr>
          <a:xfrm>
            <a:off x="5168582" y="6059820"/>
            <a:ext cx="1224000" cy="467999"/>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sp>
        <p:nvSpPr>
          <p:cNvPr id="153" name="Rectangle 152"/>
          <p:cNvSpPr/>
          <p:nvPr/>
        </p:nvSpPr>
        <p:spPr>
          <a:xfrm>
            <a:off x="4312082" y="2661704"/>
            <a:ext cx="1224000" cy="467999"/>
          </a:xfrm>
          <a:prstGeom prst="rect">
            <a:avLst/>
          </a:prstGeom>
          <a:solidFill>
            <a:srgbClr val="FF000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People</a:t>
            </a:r>
            <a:endParaRPr lang="en-US" sz="1400" b="1" dirty="0">
              <a:solidFill>
                <a:srgbClr val="000000"/>
              </a:solidFill>
              <a:latin typeface="Helvetica"/>
              <a:cs typeface="Helvetica"/>
            </a:endParaRPr>
          </a:p>
        </p:txBody>
      </p:sp>
      <p:sp>
        <p:nvSpPr>
          <p:cNvPr id="154" name="Rectangle 153"/>
          <p:cNvSpPr/>
          <p:nvPr/>
        </p:nvSpPr>
        <p:spPr>
          <a:xfrm>
            <a:off x="3581205" y="3349101"/>
            <a:ext cx="1224000" cy="467999"/>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55" name="Rectangle 154"/>
          <p:cNvSpPr/>
          <p:nvPr/>
        </p:nvSpPr>
        <p:spPr>
          <a:xfrm>
            <a:off x="5168582" y="3349101"/>
            <a:ext cx="1224000" cy="46799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cxnSp>
        <p:nvCxnSpPr>
          <p:cNvPr id="157" name="Straight Arrow Connector 156"/>
          <p:cNvCxnSpPr/>
          <p:nvPr/>
        </p:nvCxnSpPr>
        <p:spPr>
          <a:xfrm flipH="1" flipV="1">
            <a:off x="5531166" y="3129304"/>
            <a:ext cx="231030" cy="202469"/>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58" name="Straight Arrow Connector 157"/>
          <p:cNvCxnSpPr>
            <a:stCxn id="154" idx="3"/>
            <a:endCxn id="155" idx="1"/>
          </p:cNvCxnSpPr>
          <p:nvPr/>
        </p:nvCxnSpPr>
        <p:spPr>
          <a:xfrm>
            <a:off x="4805205" y="3583101"/>
            <a:ext cx="363377" cy="0"/>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59" name="Straight Arrow Connector 158"/>
          <p:cNvCxnSpPr/>
          <p:nvPr/>
        </p:nvCxnSpPr>
        <p:spPr>
          <a:xfrm flipV="1">
            <a:off x="4075165" y="3124586"/>
            <a:ext cx="264692" cy="219398"/>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sp>
        <p:nvSpPr>
          <p:cNvPr id="162" name="Rectangle 161"/>
          <p:cNvSpPr/>
          <p:nvPr/>
        </p:nvSpPr>
        <p:spPr>
          <a:xfrm>
            <a:off x="4312082" y="1270586"/>
            <a:ext cx="1224000" cy="467999"/>
          </a:xfrm>
          <a:prstGeom prst="rect">
            <a:avLst/>
          </a:prstGeom>
          <a:solidFill>
            <a:srgbClr val="FF000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People</a:t>
            </a:r>
            <a:endParaRPr lang="en-US" sz="1400" b="1" dirty="0">
              <a:solidFill>
                <a:srgbClr val="000000"/>
              </a:solidFill>
              <a:latin typeface="Helvetica"/>
              <a:cs typeface="Helvetica"/>
            </a:endParaRPr>
          </a:p>
        </p:txBody>
      </p:sp>
      <p:sp>
        <p:nvSpPr>
          <p:cNvPr id="163" name="Rectangle 162"/>
          <p:cNvSpPr/>
          <p:nvPr/>
        </p:nvSpPr>
        <p:spPr>
          <a:xfrm>
            <a:off x="3581205" y="1957983"/>
            <a:ext cx="1224000" cy="467999"/>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64" name="Rectangle 163"/>
          <p:cNvSpPr/>
          <p:nvPr/>
        </p:nvSpPr>
        <p:spPr>
          <a:xfrm>
            <a:off x="5168582" y="1957983"/>
            <a:ext cx="1224000" cy="46799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cxnSp>
        <p:nvCxnSpPr>
          <p:cNvPr id="165" name="Straight Arrow Connector 164"/>
          <p:cNvCxnSpPr/>
          <p:nvPr/>
        </p:nvCxnSpPr>
        <p:spPr>
          <a:xfrm flipV="1">
            <a:off x="4067542" y="1726225"/>
            <a:ext cx="244540" cy="214430"/>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cxnSp>
        <p:nvCxnSpPr>
          <p:cNvPr id="169" name="Straight Arrow Connector 168"/>
          <p:cNvCxnSpPr>
            <a:stCxn id="164" idx="0"/>
          </p:cNvCxnSpPr>
          <p:nvPr/>
        </p:nvCxnSpPr>
        <p:spPr>
          <a:xfrm flipH="1" flipV="1">
            <a:off x="5501348" y="1726225"/>
            <a:ext cx="279234" cy="231758"/>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sp>
        <p:nvSpPr>
          <p:cNvPr id="190" name="Rectangle 189"/>
          <p:cNvSpPr/>
          <p:nvPr/>
        </p:nvSpPr>
        <p:spPr>
          <a:xfrm>
            <a:off x="3581205" y="551423"/>
            <a:ext cx="1224000" cy="467999"/>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91" name="Rectangle 190"/>
          <p:cNvSpPr/>
          <p:nvPr/>
        </p:nvSpPr>
        <p:spPr>
          <a:xfrm>
            <a:off x="5168582" y="551423"/>
            <a:ext cx="1224000" cy="46799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cxnSp>
        <p:nvCxnSpPr>
          <p:cNvPr id="197" name="Straight Arrow Connector 196"/>
          <p:cNvCxnSpPr>
            <a:stCxn id="190" idx="3"/>
            <a:endCxn id="191" idx="1"/>
          </p:cNvCxnSpPr>
          <p:nvPr/>
        </p:nvCxnSpPr>
        <p:spPr>
          <a:xfrm>
            <a:off x="4805205" y="785423"/>
            <a:ext cx="363377" cy="0"/>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sp>
        <p:nvSpPr>
          <p:cNvPr id="143" name="Rectangle 142"/>
          <p:cNvSpPr/>
          <p:nvPr/>
        </p:nvSpPr>
        <p:spPr>
          <a:xfrm>
            <a:off x="4312082" y="4052821"/>
            <a:ext cx="1224000" cy="467999"/>
          </a:xfrm>
          <a:prstGeom prst="rect">
            <a:avLst/>
          </a:prstGeom>
          <a:solidFill>
            <a:srgbClr val="FF000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People</a:t>
            </a:r>
            <a:endParaRPr lang="en-US" sz="1400" b="1" dirty="0">
              <a:solidFill>
                <a:srgbClr val="000000"/>
              </a:solidFill>
              <a:latin typeface="Helvetica"/>
              <a:cs typeface="Helvetica"/>
            </a:endParaRPr>
          </a:p>
        </p:txBody>
      </p:sp>
      <p:sp>
        <p:nvSpPr>
          <p:cNvPr id="144" name="Rectangle 143"/>
          <p:cNvSpPr/>
          <p:nvPr/>
        </p:nvSpPr>
        <p:spPr>
          <a:xfrm>
            <a:off x="3581205" y="4740218"/>
            <a:ext cx="1224000" cy="467999"/>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45" name="Rectangle 144"/>
          <p:cNvSpPr/>
          <p:nvPr/>
        </p:nvSpPr>
        <p:spPr>
          <a:xfrm>
            <a:off x="5168582" y="4740218"/>
            <a:ext cx="1224000" cy="46799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cxnSp>
        <p:nvCxnSpPr>
          <p:cNvPr id="146" name="Straight Arrow Connector 145"/>
          <p:cNvCxnSpPr/>
          <p:nvPr/>
        </p:nvCxnSpPr>
        <p:spPr>
          <a:xfrm flipV="1">
            <a:off x="4067542" y="4508460"/>
            <a:ext cx="244540" cy="214430"/>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cxnSp>
        <p:nvCxnSpPr>
          <p:cNvPr id="147" name="Straight Arrow Connector 146"/>
          <p:cNvCxnSpPr/>
          <p:nvPr/>
        </p:nvCxnSpPr>
        <p:spPr>
          <a:xfrm flipH="1" flipV="1">
            <a:off x="5335786" y="4520421"/>
            <a:ext cx="231030" cy="202469"/>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48" name="Straight Arrow Connector 147"/>
          <p:cNvCxnSpPr/>
          <p:nvPr/>
        </p:nvCxnSpPr>
        <p:spPr>
          <a:xfrm>
            <a:off x="4805205" y="4975238"/>
            <a:ext cx="363377" cy="0"/>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49" name="Straight Arrow Connector 148"/>
          <p:cNvCxnSpPr/>
          <p:nvPr/>
        </p:nvCxnSpPr>
        <p:spPr>
          <a:xfrm flipV="1">
            <a:off x="4251007" y="4515703"/>
            <a:ext cx="264692" cy="219398"/>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50" name="Straight Arrow Connector 149"/>
          <p:cNvCxnSpPr>
            <a:stCxn id="145" idx="0"/>
          </p:cNvCxnSpPr>
          <p:nvPr/>
        </p:nvCxnSpPr>
        <p:spPr>
          <a:xfrm flipH="1" flipV="1">
            <a:off x="5501348" y="4508460"/>
            <a:ext cx="279234" cy="231758"/>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sp>
        <p:nvSpPr>
          <p:cNvPr id="225" name="TextBox 224"/>
          <p:cNvSpPr txBox="1"/>
          <p:nvPr/>
        </p:nvSpPr>
        <p:spPr>
          <a:xfrm>
            <a:off x="8193862" y="6411848"/>
            <a:ext cx="928459" cy="369332"/>
          </a:xfrm>
          <a:prstGeom prst="rect">
            <a:avLst/>
          </a:prstGeom>
          <a:noFill/>
        </p:spPr>
        <p:txBody>
          <a:bodyPr wrap="none" rtlCol="0">
            <a:spAutoFit/>
          </a:bodyPr>
          <a:lstStyle/>
          <a:p>
            <a:r>
              <a:rPr lang="en-US" dirty="0" smtClean="0">
                <a:latin typeface="Helvetica"/>
                <a:cs typeface="Helvetica"/>
              </a:rPr>
              <a:t>Fig. 1A</a:t>
            </a:r>
            <a:endParaRPr lang="en-US" dirty="0">
              <a:latin typeface="Helvetica"/>
              <a:cs typeface="Helvetica"/>
            </a:endParaRPr>
          </a:p>
        </p:txBody>
      </p:sp>
      <p:sp>
        <p:nvSpPr>
          <p:cNvPr id="226" name="TextBox 225"/>
          <p:cNvSpPr txBox="1"/>
          <p:nvPr/>
        </p:nvSpPr>
        <p:spPr>
          <a:xfrm>
            <a:off x="9122321" y="4915604"/>
            <a:ext cx="3961360" cy="3139321"/>
          </a:xfrm>
          <a:prstGeom prst="rect">
            <a:avLst/>
          </a:prstGeom>
          <a:noFill/>
        </p:spPr>
        <p:txBody>
          <a:bodyPr wrap="square" rtlCol="0">
            <a:spAutoFit/>
          </a:bodyPr>
          <a:lstStyle/>
          <a:p>
            <a:pPr marL="285750" indent="-285750">
              <a:buFont typeface="Wingdings" charset="0"/>
              <a:buChar char="ß"/>
            </a:pPr>
            <a:r>
              <a:rPr lang="en-US" dirty="0" smtClean="0">
                <a:sym typeface="Wingdings"/>
              </a:rPr>
              <a:t>Is the idea that the ‘people and nature’ paradigm/perspective recognized that relationships occurred in all directions, but didn’t explicitly acknowledge feedbacks? Whereas, ‘People as nature’ focuses on these feedbacks and the interconnectedness of the three boxes? (Multicolored donut might not be best representation, but just for the sketch)</a:t>
            </a:r>
            <a:endParaRPr lang="en-US" dirty="0"/>
          </a:p>
        </p:txBody>
      </p:sp>
      <p:sp>
        <p:nvSpPr>
          <p:cNvPr id="50" name="Rectangle 49"/>
          <p:cNvSpPr/>
          <p:nvPr/>
        </p:nvSpPr>
        <p:spPr>
          <a:xfrm>
            <a:off x="6989022" y="5596701"/>
            <a:ext cx="1224000" cy="467999"/>
          </a:xfrm>
          <a:prstGeom prst="rect">
            <a:avLst/>
          </a:prstGeom>
          <a:solidFill>
            <a:srgbClr val="FF000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People</a:t>
            </a:r>
            <a:endParaRPr lang="en-US" sz="1400" b="1" dirty="0">
              <a:solidFill>
                <a:srgbClr val="000000"/>
              </a:solidFill>
              <a:latin typeface="Helvetica"/>
              <a:cs typeface="Helvetica"/>
            </a:endParaRPr>
          </a:p>
        </p:txBody>
      </p:sp>
      <p:cxnSp>
        <p:nvCxnSpPr>
          <p:cNvPr id="51" name="Straight Arrow Connector 50"/>
          <p:cNvCxnSpPr/>
          <p:nvPr/>
        </p:nvCxnSpPr>
        <p:spPr>
          <a:xfrm flipV="1">
            <a:off x="6744482" y="6052340"/>
            <a:ext cx="244540" cy="214430"/>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cxnSp>
        <p:nvCxnSpPr>
          <p:cNvPr id="52" name="Straight Arrow Connector 51"/>
          <p:cNvCxnSpPr/>
          <p:nvPr/>
        </p:nvCxnSpPr>
        <p:spPr>
          <a:xfrm flipH="1" flipV="1">
            <a:off x="8012726" y="6064301"/>
            <a:ext cx="231030" cy="202469"/>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53" name="Straight Arrow Connector 52"/>
          <p:cNvCxnSpPr/>
          <p:nvPr/>
        </p:nvCxnSpPr>
        <p:spPr>
          <a:xfrm>
            <a:off x="7482145" y="6459484"/>
            <a:ext cx="363377" cy="0"/>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54" name="Straight Arrow Connector 53"/>
          <p:cNvCxnSpPr/>
          <p:nvPr/>
        </p:nvCxnSpPr>
        <p:spPr>
          <a:xfrm flipV="1">
            <a:off x="6927947" y="6059583"/>
            <a:ext cx="264692" cy="219398"/>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55" name="Straight Arrow Connector 54"/>
          <p:cNvCxnSpPr/>
          <p:nvPr/>
        </p:nvCxnSpPr>
        <p:spPr>
          <a:xfrm flipH="1" flipV="1">
            <a:off x="8178288" y="6052340"/>
            <a:ext cx="279234" cy="231758"/>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cxnSp>
        <p:nvCxnSpPr>
          <p:cNvPr id="56" name="Straight Arrow Connector 55"/>
          <p:cNvCxnSpPr/>
          <p:nvPr/>
        </p:nvCxnSpPr>
        <p:spPr>
          <a:xfrm>
            <a:off x="7482145" y="6576712"/>
            <a:ext cx="363377" cy="0"/>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sp>
        <p:nvSpPr>
          <p:cNvPr id="57" name="Rectangle 56"/>
          <p:cNvSpPr/>
          <p:nvPr/>
        </p:nvSpPr>
        <p:spPr>
          <a:xfrm>
            <a:off x="6278025" y="6343736"/>
            <a:ext cx="1224000" cy="467999"/>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58" name="Rectangle 57"/>
          <p:cNvSpPr/>
          <p:nvPr/>
        </p:nvSpPr>
        <p:spPr>
          <a:xfrm>
            <a:off x="7865402" y="6343736"/>
            <a:ext cx="1224000" cy="46799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spTree>
    <p:extLst>
      <p:ext uri="{BB962C8B-B14F-4D97-AF65-F5344CB8AC3E}">
        <p14:creationId xmlns:p14="http://schemas.microsoft.com/office/powerpoint/2010/main" val="110497868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From Laura </a:t>
            </a:r>
            <a:r>
              <a:rPr lang="en-US" dirty="0" err="1" smtClean="0"/>
              <a:t>williams</a:t>
            </a:r>
            <a:r>
              <a:rPr lang="en-US" dirty="0" smtClean="0"/>
              <a:t> below: </a:t>
            </a:r>
            <a:endParaRPr lang="en-US" dirty="0"/>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59208829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232186" y="5274648"/>
            <a:ext cx="646331" cy="338554"/>
          </a:xfrm>
          <a:prstGeom prst="rect">
            <a:avLst/>
          </a:prstGeom>
          <a:noFill/>
          <a:effectLst/>
        </p:spPr>
        <p:txBody>
          <a:bodyPr wrap="none" rtlCol="0">
            <a:spAutoFit/>
          </a:bodyPr>
          <a:lstStyle/>
          <a:p>
            <a:pPr algn="r"/>
            <a:r>
              <a:rPr lang="en-US" sz="1600" dirty="0" smtClean="0">
                <a:latin typeface="Helvetica"/>
                <a:cs typeface="Helvetica"/>
              </a:rPr>
              <a:t>2020</a:t>
            </a:r>
          </a:p>
        </p:txBody>
      </p:sp>
      <p:sp>
        <p:nvSpPr>
          <p:cNvPr id="9" name="TextBox 8"/>
          <p:cNvSpPr txBox="1"/>
          <p:nvPr/>
        </p:nvSpPr>
        <p:spPr>
          <a:xfrm>
            <a:off x="232186" y="3922367"/>
            <a:ext cx="646331" cy="338554"/>
          </a:xfrm>
          <a:prstGeom prst="rect">
            <a:avLst/>
          </a:prstGeom>
          <a:noFill/>
          <a:effectLst/>
        </p:spPr>
        <p:txBody>
          <a:bodyPr wrap="none" rtlCol="0">
            <a:spAutoFit/>
          </a:bodyPr>
          <a:lstStyle/>
          <a:p>
            <a:pPr algn="r"/>
            <a:r>
              <a:rPr lang="en-US" sz="1600" dirty="0" smtClean="0">
                <a:latin typeface="Helvetica"/>
                <a:cs typeface="Helvetica"/>
              </a:rPr>
              <a:t>2010</a:t>
            </a:r>
          </a:p>
        </p:txBody>
      </p:sp>
      <p:sp>
        <p:nvSpPr>
          <p:cNvPr id="10" name="TextBox 9"/>
          <p:cNvSpPr txBox="1"/>
          <p:nvPr/>
        </p:nvSpPr>
        <p:spPr>
          <a:xfrm>
            <a:off x="258581" y="2511116"/>
            <a:ext cx="646331" cy="338554"/>
          </a:xfrm>
          <a:prstGeom prst="rect">
            <a:avLst/>
          </a:prstGeom>
          <a:noFill/>
          <a:effectLst/>
        </p:spPr>
        <p:txBody>
          <a:bodyPr wrap="none" rtlCol="0">
            <a:spAutoFit/>
          </a:bodyPr>
          <a:lstStyle/>
          <a:p>
            <a:pPr algn="r"/>
            <a:r>
              <a:rPr lang="en-US" sz="1600" dirty="0" smtClean="0">
                <a:latin typeface="Helvetica"/>
                <a:cs typeface="Helvetica"/>
              </a:rPr>
              <a:t>2000</a:t>
            </a:r>
          </a:p>
        </p:txBody>
      </p:sp>
      <p:sp>
        <p:nvSpPr>
          <p:cNvPr id="11" name="TextBox 10"/>
          <p:cNvSpPr txBox="1"/>
          <p:nvPr/>
        </p:nvSpPr>
        <p:spPr>
          <a:xfrm>
            <a:off x="232186" y="1864461"/>
            <a:ext cx="646331" cy="338554"/>
          </a:xfrm>
          <a:prstGeom prst="rect">
            <a:avLst/>
          </a:prstGeom>
          <a:noFill/>
          <a:effectLst/>
        </p:spPr>
        <p:txBody>
          <a:bodyPr wrap="none" rtlCol="0">
            <a:spAutoFit/>
          </a:bodyPr>
          <a:lstStyle/>
          <a:p>
            <a:pPr algn="r"/>
            <a:r>
              <a:rPr lang="en-US" sz="1600" dirty="0" smtClean="0">
                <a:latin typeface="Helvetica"/>
                <a:cs typeface="Helvetica"/>
              </a:rPr>
              <a:t>1990</a:t>
            </a:r>
          </a:p>
        </p:txBody>
      </p:sp>
      <p:sp>
        <p:nvSpPr>
          <p:cNvPr id="12" name="TextBox 11"/>
          <p:cNvSpPr txBox="1"/>
          <p:nvPr/>
        </p:nvSpPr>
        <p:spPr>
          <a:xfrm>
            <a:off x="232186" y="785362"/>
            <a:ext cx="646331" cy="338554"/>
          </a:xfrm>
          <a:prstGeom prst="rect">
            <a:avLst/>
          </a:prstGeom>
          <a:noFill/>
          <a:effectLst/>
        </p:spPr>
        <p:txBody>
          <a:bodyPr wrap="none" rtlCol="0">
            <a:spAutoFit/>
          </a:bodyPr>
          <a:lstStyle/>
          <a:p>
            <a:pPr algn="r"/>
            <a:r>
              <a:rPr lang="en-US" sz="1600" dirty="0" smtClean="0">
                <a:latin typeface="Helvetica"/>
                <a:cs typeface="Helvetica"/>
              </a:rPr>
              <a:t>1970</a:t>
            </a:r>
          </a:p>
        </p:txBody>
      </p:sp>
      <p:sp>
        <p:nvSpPr>
          <p:cNvPr id="14" name="TextBox 13"/>
          <p:cNvSpPr txBox="1"/>
          <p:nvPr/>
        </p:nvSpPr>
        <p:spPr>
          <a:xfrm>
            <a:off x="232186" y="352918"/>
            <a:ext cx="646331" cy="338554"/>
          </a:xfrm>
          <a:prstGeom prst="rect">
            <a:avLst/>
          </a:prstGeom>
          <a:noFill/>
          <a:effectLst/>
        </p:spPr>
        <p:txBody>
          <a:bodyPr wrap="none" rtlCol="0">
            <a:spAutoFit/>
          </a:bodyPr>
          <a:lstStyle/>
          <a:p>
            <a:pPr algn="r"/>
            <a:r>
              <a:rPr lang="en-US" sz="1600" dirty="0" smtClean="0">
                <a:latin typeface="Helvetica"/>
                <a:cs typeface="Helvetica"/>
              </a:rPr>
              <a:t>1960</a:t>
            </a:r>
          </a:p>
        </p:txBody>
      </p:sp>
      <p:sp>
        <p:nvSpPr>
          <p:cNvPr id="15" name="TextBox 14"/>
          <p:cNvSpPr txBox="1"/>
          <p:nvPr/>
        </p:nvSpPr>
        <p:spPr>
          <a:xfrm>
            <a:off x="232186" y="1217805"/>
            <a:ext cx="646331" cy="338554"/>
          </a:xfrm>
          <a:prstGeom prst="rect">
            <a:avLst/>
          </a:prstGeom>
          <a:noFill/>
          <a:effectLst/>
        </p:spPr>
        <p:txBody>
          <a:bodyPr wrap="none" rtlCol="0">
            <a:spAutoFit/>
          </a:bodyPr>
          <a:lstStyle/>
          <a:p>
            <a:pPr algn="r"/>
            <a:r>
              <a:rPr lang="en-US" sz="1600" dirty="0" smtClean="0">
                <a:latin typeface="Helvetica"/>
                <a:cs typeface="Helvetica"/>
              </a:rPr>
              <a:t>1980</a:t>
            </a:r>
          </a:p>
        </p:txBody>
      </p:sp>
      <p:sp>
        <p:nvSpPr>
          <p:cNvPr id="17" name="TextBox 16"/>
          <p:cNvSpPr txBox="1"/>
          <p:nvPr/>
        </p:nvSpPr>
        <p:spPr>
          <a:xfrm>
            <a:off x="-11012" y="20913"/>
            <a:ext cx="954107" cy="338554"/>
          </a:xfrm>
          <a:prstGeom prst="rect">
            <a:avLst/>
          </a:prstGeom>
          <a:noFill/>
          <a:effectLst/>
        </p:spPr>
        <p:txBody>
          <a:bodyPr wrap="none" rtlCol="0">
            <a:spAutoFit/>
          </a:bodyPr>
          <a:lstStyle/>
          <a:p>
            <a:pPr algn="r"/>
            <a:r>
              <a:rPr lang="en-US" sz="1600" dirty="0" smtClean="0">
                <a:latin typeface="Helvetica"/>
                <a:cs typeface="Helvetica"/>
              </a:rPr>
              <a:t>Timeline</a:t>
            </a:r>
          </a:p>
        </p:txBody>
      </p:sp>
      <p:cxnSp>
        <p:nvCxnSpPr>
          <p:cNvPr id="46" name="Straight Connector 45"/>
          <p:cNvCxnSpPr/>
          <p:nvPr/>
        </p:nvCxnSpPr>
        <p:spPr>
          <a:xfrm flipV="1">
            <a:off x="1099399" y="354360"/>
            <a:ext cx="5680447" cy="17474"/>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cxnSp>
        <p:nvCxnSpPr>
          <p:cNvPr id="47" name="Straight Connector 46"/>
          <p:cNvCxnSpPr/>
          <p:nvPr/>
        </p:nvCxnSpPr>
        <p:spPr>
          <a:xfrm flipV="1">
            <a:off x="1099399" y="2511116"/>
            <a:ext cx="5680447" cy="31051"/>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sp>
        <p:nvSpPr>
          <p:cNvPr id="48" name="TextBox 47"/>
          <p:cNvSpPr txBox="1"/>
          <p:nvPr/>
        </p:nvSpPr>
        <p:spPr>
          <a:xfrm>
            <a:off x="1013915" y="352918"/>
            <a:ext cx="1967982" cy="369332"/>
          </a:xfrm>
          <a:prstGeom prst="rect">
            <a:avLst/>
          </a:prstGeom>
          <a:noFill/>
          <a:effectLst/>
        </p:spPr>
        <p:txBody>
          <a:bodyPr wrap="none" rtlCol="0">
            <a:spAutoFit/>
          </a:bodyPr>
          <a:lstStyle/>
          <a:p>
            <a:r>
              <a:rPr lang="en-US" dirty="0" smtClean="0">
                <a:latin typeface="Helvetica"/>
                <a:cs typeface="Helvetica"/>
              </a:rPr>
              <a:t>Nature for Nature</a:t>
            </a:r>
            <a:endParaRPr lang="en-US" dirty="0">
              <a:latin typeface="Helvetica"/>
              <a:cs typeface="Helvetica"/>
            </a:endParaRPr>
          </a:p>
        </p:txBody>
      </p:sp>
      <p:sp>
        <p:nvSpPr>
          <p:cNvPr id="49" name="TextBox 48"/>
          <p:cNvSpPr txBox="1"/>
          <p:nvPr/>
        </p:nvSpPr>
        <p:spPr>
          <a:xfrm>
            <a:off x="1013915" y="1217805"/>
            <a:ext cx="2507192" cy="369332"/>
          </a:xfrm>
          <a:prstGeom prst="rect">
            <a:avLst/>
          </a:prstGeom>
          <a:noFill/>
          <a:effectLst/>
        </p:spPr>
        <p:txBody>
          <a:bodyPr wrap="none" rtlCol="0">
            <a:spAutoFit/>
          </a:bodyPr>
          <a:lstStyle/>
          <a:p>
            <a:r>
              <a:rPr lang="en-US" dirty="0" smtClean="0">
                <a:latin typeface="Helvetica"/>
                <a:cs typeface="Helvetica"/>
              </a:rPr>
              <a:t>Nature Despite People</a:t>
            </a:r>
            <a:endParaRPr lang="en-US" dirty="0">
              <a:latin typeface="Helvetica"/>
              <a:cs typeface="Helvetica"/>
            </a:endParaRPr>
          </a:p>
        </p:txBody>
      </p:sp>
      <p:cxnSp>
        <p:nvCxnSpPr>
          <p:cNvPr id="63" name="Straight Connector 62"/>
          <p:cNvCxnSpPr/>
          <p:nvPr/>
        </p:nvCxnSpPr>
        <p:spPr>
          <a:xfrm>
            <a:off x="1099399" y="1186780"/>
            <a:ext cx="5680447" cy="28659"/>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cxnSp>
        <p:nvCxnSpPr>
          <p:cNvPr id="65" name="Straight Connector 64"/>
          <p:cNvCxnSpPr/>
          <p:nvPr/>
        </p:nvCxnSpPr>
        <p:spPr>
          <a:xfrm>
            <a:off x="956669" y="430447"/>
            <a:ext cx="0" cy="6362353"/>
          </a:xfrm>
          <a:prstGeom prst="line">
            <a:avLst/>
          </a:prstGeom>
          <a:ln>
            <a:solidFill>
              <a:srgbClr val="000000"/>
            </a:solidFill>
            <a:headEnd type="none"/>
            <a:tailEnd type="arrow"/>
          </a:ln>
          <a:effectLst/>
        </p:spPr>
        <p:style>
          <a:lnRef idx="2">
            <a:schemeClr val="accent1"/>
          </a:lnRef>
          <a:fillRef idx="0">
            <a:schemeClr val="accent1"/>
          </a:fillRef>
          <a:effectRef idx="1">
            <a:schemeClr val="accent1"/>
          </a:effectRef>
          <a:fontRef idx="minor">
            <a:schemeClr val="tx1"/>
          </a:fontRef>
        </p:style>
      </p:cxnSp>
      <p:sp>
        <p:nvSpPr>
          <p:cNvPr id="66" name="TextBox 65"/>
          <p:cNvSpPr txBox="1"/>
          <p:nvPr/>
        </p:nvSpPr>
        <p:spPr>
          <a:xfrm>
            <a:off x="1099399" y="2570086"/>
            <a:ext cx="1993905" cy="369332"/>
          </a:xfrm>
          <a:prstGeom prst="rect">
            <a:avLst/>
          </a:prstGeom>
          <a:noFill/>
          <a:effectLst/>
        </p:spPr>
        <p:txBody>
          <a:bodyPr wrap="none" rtlCol="0">
            <a:spAutoFit/>
          </a:bodyPr>
          <a:lstStyle/>
          <a:p>
            <a:r>
              <a:rPr lang="en-US" dirty="0" smtClean="0">
                <a:latin typeface="Helvetica"/>
                <a:cs typeface="Helvetica"/>
              </a:rPr>
              <a:t>Nature for People</a:t>
            </a:r>
            <a:endParaRPr lang="en-US" dirty="0">
              <a:latin typeface="Helvetica"/>
              <a:cs typeface="Helvetica"/>
            </a:endParaRPr>
          </a:p>
        </p:txBody>
      </p:sp>
      <p:cxnSp>
        <p:nvCxnSpPr>
          <p:cNvPr id="77" name="Straight Connector 76"/>
          <p:cNvCxnSpPr/>
          <p:nvPr/>
        </p:nvCxnSpPr>
        <p:spPr>
          <a:xfrm>
            <a:off x="1099399" y="3897554"/>
            <a:ext cx="5680447" cy="0"/>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sp>
        <p:nvSpPr>
          <p:cNvPr id="78" name="TextBox 77"/>
          <p:cNvSpPr txBox="1"/>
          <p:nvPr/>
        </p:nvSpPr>
        <p:spPr>
          <a:xfrm>
            <a:off x="1041678" y="3922367"/>
            <a:ext cx="2109660" cy="369332"/>
          </a:xfrm>
          <a:prstGeom prst="rect">
            <a:avLst/>
          </a:prstGeom>
          <a:noFill/>
          <a:effectLst/>
        </p:spPr>
        <p:txBody>
          <a:bodyPr wrap="none" rtlCol="0">
            <a:spAutoFit/>
          </a:bodyPr>
          <a:lstStyle/>
          <a:p>
            <a:r>
              <a:rPr lang="en-US" dirty="0" smtClean="0">
                <a:latin typeface="Helvetica"/>
                <a:cs typeface="Helvetica"/>
              </a:rPr>
              <a:t>People and Nature</a:t>
            </a:r>
            <a:endParaRPr lang="en-US" dirty="0">
              <a:latin typeface="Helvetica"/>
              <a:cs typeface="Helvetica"/>
            </a:endParaRPr>
          </a:p>
        </p:txBody>
      </p:sp>
      <p:sp>
        <p:nvSpPr>
          <p:cNvPr id="79" name="TextBox 78"/>
          <p:cNvSpPr txBox="1"/>
          <p:nvPr/>
        </p:nvSpPr>
        <p:spPr>
          <a:xfrm>
            <a:off x="1013915" y="5313724"/>
            <a:ext cx="1968320" cy="369332"/>
          </a:xfrm>
          <a:prstGeom prst="rect">
            <a:avLst/>
          </a:prstGeom>
          <a:noFill/>
          <a:effectLst/>
        </p:spPr>
        <p:txBody>
          <a:bodyPr wrap="none" rtlCol="0">
            <a:spAutoFit/>
          </a:bodyPr>
          <a:lstStyle/>
          <a:p>
            <a:r>
              <a:rPr lang="en-US" dirty="0" smtClean="0">
                <a:latin typeface="Helvetica"/>
                <a:cs typeface="Helvetica"/>
              </a:rPr>
              <a:t>People as Nature</a:t>
            </a:r>
            <a:endParaRPr lang="en-US" dirty="0">
              <a:latin typeface="Helvetica"/>
              <a:cs typeface="Helvetica"/>
            </a:endParaRPr>
          </a:p>
        </p:txBody>
      </p:sp>
      <p:cxnSp>
        <p:nvCxnSpPr>
          <p:cNvPr id="80" name="Straight Connector 79"/>
          <p:cNvCxnSpPr/>
          <p:nvPr/>
        </p:nvCxnSpPr>
        <p:spPr>
          <a:xfrm>
            <a:off x="1099399" y="5311554"/>
            <a:ext cx="5680447" cy="0"/>
          </a:xfrm>
          <a:prstGeom prst="line">
            <a:avLst/>
          </a:prstGeom>
          <a:ln>
            <a:solidFill>
              <a:schemeClr val="tx1">
                <a:lumMod val="50000"/>
                <a:lumOff val="50000"/>
              </a:schemeClr>
            </a:solidFill>
            <a:prstDash val="dot"/>
          </a:ln>
          <a:effectLst/>
        </p:spPr>
        <p:style>
          <a:lnRef idx="2">
            <a:schemeClr val="accent1"/>
          </a:lnRef>
          <a:fillRef idx="0">
            <a:schemeClr val="accent1"/>
          </a:fillRef>
          <a:effectRef idx="1">
            <a:schemeClr val="accent1"/>
          </a:effectRef>
          <a:fontRef idx="minor">
            <a:schemeClr val="tx1"/>
          </a:fontRef>
        </p:style>
      </p:cxnSp>
      <p:sp>
        <p:nvSpPr>
          <p:cNvPr id="200" name="Donut 199"/>
          <p:cNvSpPr/>
          <p:nvPr/>
        </p:nvSpPr>
        <p:spPr>
          <a:xfrm>
            <a:off x="4243384" y="5450575"/>
            <a:ext cx="1440000" cy="1440000"/>
          </a:xfrm>
          <a:prstGeom prst="donut">
            <a:avLst>
              <a:gd name="adj" fmla="val 28924"/>
            </a:avLst>
          </a:prstGeom>
          <a:gradFill flip="none" rotWithShape="1">
            <a:gsLst>
              <a:gs pos="7000">
                <a:schemeClr val="accent1"/>
              </a:gs>
              <a:gs pos="100000">
                <a:srgbClr val="FF0000"/>
              </a:gs>
              <a:gs pos="38000">
                <a:schemeClr val="accent1"/>
              </a:gs>
              <a:gs pos="51000">
                <a:schemeClr val="accent3"/>
              </a:gs>
              <a:gs pos="50000">
                <a:schemeClr val="accent3"/>
              </a:gs>
              <a:gs pos="68000">
                <a:srgbClr val="FF0000"/>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b="1">
              <a:solidFill>
                <a:schemeClr val="tx1"/>
              </a:solidFill>
            </a:endParaRPr>
          </a:p>
        </p:txBody>
      </p:sp>
      <p:sp>
        <p:nvSpPr>
          <p:cNvPr id="122" name="Rectangle 121"/>
          <p:cNvSpPr/>
          <p:nvPr/>
        </p:nvSpPr>
        <p:spPr>
          <a:xfrm>
            <a:off x="4312082" y="5372423"/>
            <a:ext cx="1224000" cy="467999"/>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People</a:t>
            </a:r>
            <a:endParaRPr lang="en-US" sz="1400" b="1" dirty="0">
              <a:solidFill>
                <a:srgbClr val="000000"/>
              </a:solidFill>
              <a:latin typeface="Helvetica"/>
              <a:cs typeface="Helvetica"/>
            </a:endParaRPr>
          </a:p>
        </p:txBody>
      </p:sp>
      <p:sp>
        <p:nvSpPr>
          <p:cNvPr id="123" name="Rectangle 122"/>
          <p:cNvSpPr/>
          <p:nvPr/>
        </p:nvSpPr>
        <p:spPr>
          <a:xfrm>
            <a:off x="3581205" y="6059820"/>
            <a:ext cx="1224000" cy="467999"/>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24" name="Rectangle 123"/>
          <p:cNvSpPr/>
          <p:nvPr/>
        </p:nvSpPr>
        <p:spPr>
          <a:xfrm>
            <a:off x="5168582" y="6059820"/>
            <a:ext cx="1224000" cy="467999"/>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sp>
        <p:nvSpPr>
          <p:cNvPr id="153" name="Rectangle 152"/>
          <p:cNvSpPr/>
          <p:nvPr/>
        </p:nvSpPr>
        <p:spPr>
          <a:xfrm>
            <a:off x="4312082" y="2661704"/>
            <a:ext cx="1224000" cy="467999"/>
          </a:xfrm>
          <a:prstGeom prst="rect">
            <a:avLst/>
          </a:prstGeom>
          <a:solidFill>
            <a:srgbClr val="FF000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People</a:t>
            </a:r>
            <a:endParaRPr lang="en-US" sz="1400" b="1" dirty="0">
              <a:solidFill>
                <a:srgbClr val="000000"/>
              </a:solidFill>
              <a:latin typeface="Helvetica"/>
              <a:cs typeface="Helvetica"/>
            </a:endParaRPr>
          </a:p>
        </p:txBody>
      </p:sp>
      <p:sp>
        <p:nvSpPr>
          <p:cNvPr id="154" name="Rectangle 153"/>
          <p:cNvSpPr/>
          <p:nvPr/>
        </p:nvSpPr>
        <p:spPr>
          <a:xfrm>
            <a:off x="3581205" y="3349101"/>
            <a:ext cx="1224000" cy="467999"/>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55" name="Rectangle 154"/>
          <p:cNvSpPr/>
          <p:nvPr/>
        </p:nvSpPr>
        <p:spPr>
          <a:xfrm>
            <a:off x="5168582" y="3349101"/>
            <a:ext cx="1224000" cy="46799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cxnSp>
        <p:nvCxnSpPr>
          <p:cNvPr id="157" name="Straight Arrow Connector 156"/>
          <p:cNvCxnSpPr/>
          <p:nvPr/>
        </p:nvCxnSpPr>
        <p:spPr>
          <a:xfrm flipH="1" flipV="1">
            <a:off x="5531166" y="3129304"/>
            <a:ext cx="231030" cy="202469"/>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58" name="Straight Arrow Connector 157"/>
          <p:cNvCxnSpPr>
            <a:stCxn id="154" idx="3"/>
            <a:endCxn id="155" idx="1"/>
          </p:cNvCxnSpPr>
          <p:nvPr/>
        </p:nvCxnSpPr>
        <p:spPr>
          <a:xfrm>
            <a:off x="4805205" y="3583101"/>
            <a:ext cx="363377" cy="0"/>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59" name="Straight Arrow Connector 158"/>
          <p:cNvCxnSpPr/>
          <p:nvPr/>
        </p:nvCxnSpPr>
        <p:spPr>
          <a:xfrm flipV="1">
            <a:off x="4075165" y="3124586"/>
            <a:ext cx="264692" cy="219398"/>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sp>
        <p:nvSpPr>
          <p:cNvPr id="162" name="Rectangle 161"/>
          <p:cNvSpPr/>
          <p:nvPr/>
        </p:nvSpPr>
        <p:spPr>
          <a:xfrm>
            <a:off x="4312082" y="1270586"/>
            <a:ext cx="1224000" cy="467999"/>
          </a:xfrm>
          <a:prstGeom prst="rect">
            <a:avLst/>
          </a:prstGeom>
          <a:solidFill>
            <a:srgbClr val="FF000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People</a:t>
            </a:r>
            <a:endParaRPr lang="en-US" sz="1400" b="1" dirty="0">
              <a:solidFill>
                <a:srgbClr val="000000"/>
              </a:solidFill>
              <a:latin typeface="Helvetica"/>
              <a:cs typeface="Helvetica"/>
            </a:endParaRPr>
          </a:p>
        </p:txBody>
      </p:sp>
      <p:sp>
        <p:nvSpPr>
          <p:cNvPr id="163" name="Rectangle 162"/>
          <p:cNvSpPr/>
          <p:nvPr/>
        </p:nvSpPr>
        <p:spPr>
          <a:xfrm>
            <a:off x="3581205" y="1957983"/>
            <a:ext cx="1224000" cy="467999"/>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64" name="Rectangle 163"/>
          <p:cNvSpPr/>
          <p:nvPr/>
        </p:nvSpPr>
        <p:spPr>
          <a:xfrm>
            <a:off x="5168582" y="1957983"/>
            <a:ext cx="1224000" cy="46799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cxnSp>
        <p:nvCxnSpPr>
          <p:cNvPr id="165" name="Straight Arrow Connector 164"/>
          <p:cNvCxnSpPr/>
          <p:nvPr/>
        </p:nvCxnSpPr>
        <p:spPr>
          <a:xfrm flipV="1">
            <a:off x="4067542" y="1726225"/>
            <a:ext cx="244540" cy="214430"/>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cxnSp>
        <p:nvCxnSpPr>
          <p:cNvPr id="169" name="Straight Arrow Connector 168"/>
          <p:cNvCxnSpPr>
            <a:stCxn id="164" idx="0"/>
          </p:cNvCxnSpPr>
          <p:nvPr/>
        </p:nvCxnSpPr>
        <p:spPr>
          <a:xfrm flipH="1" flipV="1">
            <a:off x="5501348" y="1726225"/>
            <a:ext cx="279234" cy="231758"/>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sp>
        <p:nvSpPr>
          <p:cNvPr id="190" name="Rectangle 189"/>
          <p:cNvSpPr/>
          <p:nvPr/>
        </p:nvSpPr>
        <p:spPr>
          <a:xfrm>
            <a:off x="3581205" y="551423"/>
            <a:ext cx="1224000" cy="467999"/>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91" name="Rectangle 190"/>
          <p:cNvSpPr/>
          <p:nvPr/>
        </p:nvSpPr>
        <p:spPr>
          <a:xfrm>
            <a:off x="5168582" y="551423"/>
            <a:ext cx="1224000" cy="46799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cxnSp>
        <p:nvCxnSpPr>
          <p:cNvPr id="197" name="Straight Arrow Connector 196"/>
          <p:cNvCxnSpPr>
            <a:stCxn id="190" idx="3"/>
            <a:endCxn id="191" idx="1"/>
          </p:cNvCxnSpPr>
          <p:nvPr/>
        </p:nvCxnSpPr>
        <p:spPr>
          <a:xfrm>
            <a:off x="4805205" y="785423"/>
            <a:ext cx="363377" cy="0"/>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sp>
        <p:nvSpPr>
          <p:cNvPr id="143" name="Rectangle 142"/>
          <p:cNvSpPr/>
          <p:nvPr/>
        </p:nvSpPr>
        <p:spPr>
          <a:xfrm>
            <a:off x="4312082" y="4052821"/>
            <a:ext cx="1224000" cy="467999"/>
          </a:xfrm>
          <a:prstGeom prst="rect">
            <a:avLst/>
          </a:prstGeom>
          <a:solidFill>
            <a:srgbClr val="FF000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People</a:t>
            </a:r>
            <a:endParaRPr lang="en-US" sz="1400" b="1" dirty="0">
              <a:solidFill>
                <a:srgbClr val="000000"/>
              </a:solidFill>
              <a:latin typeface="Helvetica"/>
              <a:cs typeface="Helvetica"/>
            </a:endParaRPr>
          </a:p>
        </p:txBody>
      </p:sp>
      <p:sp>
        <p:nvSpPr>
          <p:cNvPr id="144" name="Rectangle 143"/>
          <p:cNvSpPr/>
          <p:nvPr/>
        </p:nvSpPr>
        <p:spPr>
          <a:xfrm>
            <a:off x="3581205" y="4740218"/>
            <a:ext cx="1224000" cy="467999"/>
          </a:xfrm>
          <a:prstGeom prst="rect">
            <a:avLst/>
          </a:prstGeom>
          <a:solidFill>
            <a:schemeClr val="accent3"/>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Biodiversity</a:t>
            </a:r>
            <a:endParaRPr lang="en-US" sz="1400" b="1" dirty="0">
              <a:solidFill>
                <a:srgbClr val="000000"/>
              </a:solidFill>
              <a:latin typeface="Helvetica"/>
              <a:cs typeface="Helvetica"/>
            </a:endParaRPr>
          </a:p>
        </p:txBody>
      </p:sp>
      <p:sp>
        <p:nvSpPr>
          <p:cNvPr id="145" name="Rectangle 144"/>
          <p:cNvSpPr/>
          <p:nvPr/>
        </p:nvSpPr>
        <p:spPr>
          <a:xfrm>
            <a:off x="5168582" y="4740218"/>
            <a:ext cx="1224000" cy="46799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en-US" sz="1400" b="1" dirty="0" smtClean="0">
                <a:solidFill>
                  <a:srgbClr val="000000"/>
                </a:solidFill>
                <a:latin typeface="Helvetica"/>
                <a:cs typeface="Helvetica"/>
              </a:rPr>
              <a:t>Ecosystem function</a:t>
            </a:r>
            <a:endParaRPr lang="en-US" sz="1400" b="1" dirty="0">
              <a:solidFill>
                <a:srgbClr val="000000"/>
              </a:solidFill>
              <a:latin typeface="Helvetica"/>
              <a:cs typeface="Helvetica"/>
            </a:endParaRPr>
          </a:p>
        </p:txBody>
      </p:sp>
      <p:cxnSp>
        <p:nvCxnSpPr>
          <p:cNvPr id="146" name="Straight Arrow Connector 145"/>
          <p:cNvCxnSpPr/>
          <p:nvPr/>
        </p:nvCxnSpPr>
        <p:spPr>
          <a:xfrm flipV="1">
            <a:off x="4067542" y="4508460"/>
            <a:ext cx="244540" cy="214430"/>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cxnSp>
        <p:nvCxnSpPr>
          <p:cNvPr id="147" name="Straight Arrow Connector 146"/>
          <p:cNvCxnSpPr/>
          <p:nvPr/>
        </p:nvCxnSpPr>
        <p:spPr>
          <a:xfrm flipH="1" flipV="1">
            <a:off x="5335786" y="4520421"/>
            <a:ext cx="231030" cy="202469"/>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48" name="Straight Arrow Connector 147"/>
          <p:cNvCxnSpPr/>
          <p:nvPr/>
        </p:nvCxnSpPr>
        <p:spPr>
          <a:xfrm>
            <a:off x="4805205" y="4915604"/>
            <a:ext cx="363377" cy="0"/>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49" name="Straight Arrow Connector 148"/>
          <p:cNvCxnSpPr/>
          <p:nvPr/>
        </p:nvCxnSpPr>
        <p:spPr>
          <a:xfrm flipV="1">
            <a:off x="4251007" y="4515703"/>
            <a:ext cx="264692" cy="219398"/>
          </a:xfrm>
          <a:prstGeom prst="straightConnector1">
            <a:avLst/>
          </a:prstGeom>
          <a:ln>
            <a:solidFill>
              <a:schemeClr val="tx1"/>
            </a:solidFill>
            <a:tailEnd type="arrow"/>
          </a:ln>
          <a:effectLst/>
        </p:spPr>
        <p:style>
          <a:lnRef idx="2">
            <a:schemeClr val="accent1"/>
          </a:lnRef>
          <a:fillRef idx="0">
            <a:schemeClr val="accent1"/>
          </a:fillRef>
          <a:effectRef idx="1">
            <a:schemeClr val="accent1"/>
          </a:effectRef>
          <a:fontRef idx="minor">
            <a:schemeClr val="tx1"/>
          </a:fontRef>
        </p:style>
      </p:cxnSp>
      <p:cxnSp>
        <p:nvCxnSpPr>
          <p:cNvPr id="150" name="Straight Arrow Connector 149"/>
          <p:cNvCxnSpPr>
            <a:stCxn id="145" idx="0"/>
          </p:cNvCxnSpPr>
          <p:nvPr/>
        </p:nvCxnSpPr>
        <p:spPr>
          <a:xfrm flipH="1" flipV="1">
            <a:off x="5501348" y="4508460"/>
            <a:ext cx="279234" cy="231758"/>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cxnSp>
        <p:nvCxnSpPr>
          <p:cNvPr id="199" name="Straight Arrow Connector 198"/>
          <p:cNvCxnSpPr/>
          <p:nvPr/>
        </p:nvCxnSpPr>
        <p:spPr>
          <a:xfrm>
            <a:off x="4805205" y="5032832"/>
            <a:ext cx="363377" cy="0"/>
          </a:xfrm>
          <a:prstGeom prst="straightConnector1">
            <a:avLst/>
          </a:prstGeom>
          <a:ln>
            <a:solidFill>
              <a:schemeClr val="tx1"/>
            </a:solidFill>
            <a:headEnd type="arrow"/>
            <a:tailEnd type="none"/>
          </a:ln>
          <a:effectLst/>
        </p:spPr>
        <p:style>
          <a:lnRef idx="2">
            <a:schemeClr val="accent1"/>
          </a:lnRef>
          <a:fillRef idx="0">
            <a:schemeClr val="accent1"/>
          </a:fillRef>
          <a:effectRef idx="1">
            <a:schemeClr val="accent1"/>
          </a:effectRef>
          <a:fontRef idx="minor">
            <a:schemeClr val="tx1"/>
          </a:fontRef>
        </p:style>
      </p:cxnSp>
      <p:sp>
        <p:nvSpPr>
          <p:cNvPr id="225" name="TextBox 224"/>
          <p:cNvSpPr txBox="1"/>
          <p:nvPr/>
        </p:nvSpPr>
        <p:spPr>
          <a:xfrm>
            <a:off x="8193862" y="6411848"/>
            <a:ext cx="928459" cy="369332"/>
          </a:xfrm>
          <a:prstGeom prst="rect">
            <a:avLst/>
          </a:prstGeom>
          <a:noFill/>
        </p:spPr>
        <p:txBody>
          <a:bodyPr wrap="none" rtlCol="0">
            <a:spAutoFit/>
          </a:bodyPr>
          <a:lstStyle/>
          <a:p>
            <a:r>
              <a:rPr lang="en-US" dirty="0" smtClean="0">
                <a:latin typeface="Helvetica"/>
                <a:cs typeface="Helvetica"/>
              </a:rPr>
              <a:t>Fig. 1A</a:t>
            </a:r>
            <a:endParaRPr lang="en-US" dirty="0">
              <a:latin typeface="Helvetica"/>
              <a:cs typeface="Helvetica"/>
            </a:endParaRPr>
          </a:p>
        </p:txBody>
      </p:sp>
      <p:sp>
        <p:nvSpPr>
          <p:cNvPr id="226" name="TextBox 225"/>
          <p:cNvSpPr txBox="1"/>
          <p:nvPr/>
        </p:nvSpPr>
        <p:spPr>
          <a:xfrm>
            <a:off x="9122321" y="4915604"/>
            <a:ext cx="3961360" cy="3139321"/>
          </a:xfrm>
          <a:prstGeom prst="rect">
            <a:avLst/>
          </a:prstGeom>
          <a:noFill/>
        </p:spPr>
        <p:txBody>
          <a:bodyPr wrap="square" rtlCol="0">
            <a:spAutoFit/>
          </a:bodyPr>
          <a:lstStyle/>
          <a:p>
            <a:pPr marL="285750" indent="-285750">
              <a:buFont typeface="Wingdings" charset="0"/>
              <a:buChar char="ß"/>
            </a:pPr>
            <a:r>
              <a:rPr lang="en-US" dirty="0" smtClean="0">
                <a:sym typeface="Wingdings"/>
              </a:rPr>
              <a:t>Is the idea that the ‘people and nature’ paradigm/perspective recognized that relationships occurred in all directions, but didn’t explicitly acknowledge feedbacks? Whereas, ‘People as nature’ focuses on these feedbacks and the interconnectedness of the three boxes? (Multicolored donut might not be best representation, but just for the sketch)</a:t>
            </a:r>
            <a:endParaRPr lang="en-US" dirty="0"/>
          </a:p>
        </p:txBody>
      </p:sp>
    </p:spTree>
    <p:extLst>
      <p:ext uri="{BB962C8B-B14F-4D97-AF65-F5344CB8AC3E}">
        <p14:creationId xmlns:p14="http://schemas.microsoft.com/office/powerpoint/2010/main" val="218792757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233</TotalTime>
  <Words>219</Words>
  <Application>Microsoft Macintosh PowerPoint</Application>
  <PresentationFormat>On-screen Show (4:3)</PresentationFormat>
  <Paragraphs>64</Paragraphs>
  <Slides>3</Slides>
  <Notes>2</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3</vt:i4>
      </vt:variant>
    </vt:vector>
  </HeadingPairs>
  <TitlesOfParts>
    <vt:vector size="8" baseType="lpstr">
      <vt:lpstr>Calibri</vt:lpstr>
      <vt:lpstr>Helvetica</vt:lpstr>
      <vt:lpstr>Wingdings</vt:lpstr>
      <vt:lpstr>Arial</vt:lpstr>
      <vt:lpstr>Office Theme</vt:lpstr>
      <vt:lpstr>PowerPoint Presentation</vt:lpstr>
      <vt:lpstr>From Laura williams below: </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Laura</dc:creator>
  <cp:lastModifiedBy>Laura Dee</cp:lastModifiedBy>
  <cp:revision>21</cp:revision>
  <dcterms:created xsi:type="dcterms:W3CDTF">2019-07-09T16:00:22Z</dcterms:created>
  <dcterms:modified xsi:type="dcterms:W3CDTF">2019-07-10T22:09:10Z</dcterms:modified>
</cp:coreProperties>
</file>

<file path=docProps/thumbnail.jpeg>
</file>