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08" r:id="rId2"/>
    <p:sldId id="298" r:id="rId3"/>
    <p:sldId id="263" r:id="rId4"/>
    <p:sldId id="270" r:id="rId5"/>
    <p:sldId id="307" r:id="rId6"/>
    <p:sldId id="297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2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20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803F5-7B54-E747-BD79-A2B852CCB1B9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1D5EE-86EC-5845-939F-5589D372B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4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of inter-annual shift</a:t>
            </a:r>
            <a:r>
              <a:rPr lang="en-US" baseline="0" dirty="0" smtClean="0"/>
              <a:t> in flow regime on Commonwealth. Plotting the time series of annual flow </a:t>
            </a:r>
            <a:r>
              <a:rPr lang="en-US" baseline="0" dirty="0" err="1" smtClean="0"/>
              <a:t>quantiles</a:t>
            </a:r>
            <a:r>
              <a:rPr lang="en-US" baseline="0" dirty="0" smtClean="0"/>
              <a:t> indicates a possible shift to higher flows following the flood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D5EE-86EC-5845-939F-5589D372B7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8007-5CB6-854A-B309-C5A2B357BA97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9E7D-63A5-DD40-98CF-A3D6E02AC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Slides from Gooseff Science Presentation at </a:t>
            </a:r>
            <a:r>
              <a:rPr lang="en-US" sz="3600" smtClean="0"/>
              <a:t>2013 MCM Boulder mtg.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3900"/>
            <a:ext cx="8229600" cy="45339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Adam </a:t>
            </a:r>
            <a:r>
              <a:rPr lang="en-US" dirty="0" err="1" smtClean="0"/>
              <a:t>Wlostowski</a:t>
            </a:r>
            <a:r>
              <a:rPr lang="en-US" dirty="0" smtClean="0"/>
              <a:t> just submitted (July 2015) a paper synthesizing the </a:t>
            </a:r>
            <a:r>
              <a:rPr lang="en-US" dirty="0" err="1" smtClean="0"/>
              <a:t>streamflow</a:t>
            </a:r>
            <a:r>
              <a:rPr lang="en-US" dirty="0" smtClean="0"/>
              <a:t> records for the past 20+ years</a:t>
            </a:r>
          </a:p>
          <a:p>
            <a:pPr lvl="1"/>
            <a:r>
              <a:rPr lang="en-US" dirty="0" smtClean="0"/>
              <a:t>In preparation for that, he was analyzing in-season flow dynamics (but this got cut from the final version of the paper)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Contents that follow:</a:t>
            </a:r>
          </a:p>
          <a:p>
            <a:pPr lvl="1"/>
            <a:r>
              <a:rPr lang="en-US" dirty="0" smtClean="0"/>
              <a:t>First 2 slides are about </a:t>
            </a:r>
            <a:r>
              <a:rPr lang="en-US" i="1" dirty="0" smtClean="0"/>
              <a:t>WHEN</a:t>
            </a:r>
            <a:r>
              <a:rPr lang="en-US" dirty="0" smtClean="0"/>
              <a:t> different </a:t>
            </a:r>
            <a:r>
              <a:rPr lang="en-US" dirty="0" err="1" smtClean="0"/>
              <a:t>quantiles</a:t>
            </a:r>
            <a:r>
              <a:rPr lang="en-US" dirty="0" smtClean="0"/>
              <a:t> occur during a season (it’s pretty variable), 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slide is zero-flow analysis (we haven’t looked for long-term trends in these but could).</a:t>
            </a:r>
          </a:p>
          <a:p>
            <a:pPr lvl="1"/>
            <a:r>
              <a:rPr lang="en-US" dirty="0" smtClean="0"/>
              <a:t>Last 3 slides analyze the magnitude of different </a:t>
            </a:r>
            <a:r>
              <a:rPr lang="en-US" dirty="0" err="1" smtClean="0"/>
              <a:t>quantiles</a:t>
            </a:r>
            <a:r>
              <a:rPr lang="en-US" dirty="0" smtClean="0"/>
              <a:t> for each flow year and whether they are increasing or decreasing… Example for Commonwealth, and then a table at the end with some trend analyses for many streams…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Bottomline</a:t>
            </a:r>
            <a:r>
              <a:rPr lang="en-US" dirty="0" smtClean="0">
                <a:sym typeface="Wingdings"/>
              </a:rPr>
              <a:t>: high flows are higher after 2002 than before for most streams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nada_cum_Q_all_yea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424" y="1298898"/>
            <a:ext cx="7101151" cy="53131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57400" y="518365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Q</a:t>
            </a:r>
            <a:r>
              <a:rPr lang="en-US" baseline="-25000" dirty="0" smtClean="0">
                <a:solidFill>
                  <a:srgbClr val="008000"/>
                </a:solidFill>
              </a:rPr>
              <a:t>5</a:t>
            </a:r>
            <a:r>
              <a:rPr lang="en-US" dirty="0" smtClean="0">
                <a:solidFill>
                  <a:srgbClr val="008000"/>
                </a:solidFill>
              </a:rPr>
              <a:t>, t</a:t>
            </a:r>
            <a:r>
              <a:rPr lang="en-US" baseline="-25000" dirty="0" smtClean="0">
                <a:solidFill>
                  <a:srgbClr val="008000"/>
                </a:solidFill>
              </a:rPr>
              <a:t>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8255" y="344178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50</a:t>
            </a:r>
            <a:r>
              <a:rPr lang="en-US" dirty="0" smtClean="0"/>
              <a:t>, t</a:t>
            </a:r>
            <a:r>
              <a:rPr lang="en-US" baseline="-25000" dirty="0" smtClean="0"/>
              <a:t>50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44534" y="1720611"/>
            <a:ext cx="145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</a:rPr>
              <a:t>95</a:t>
            </a:r>
            <a:r>
              <a:rPr lang="en-US" dirty="0" smtClean="0">
                <a:solidFill>
                  <a:srgbClr val="FF0000"/>
                </a:solidFill>
              </a:rPr>
              <a:t> , t</a:t>
            </a:r>
            <a:r>
              <a:rPr lang="en-US" baseline="-25000" dirty="0" smtClean="0">
                <a:solidFill>
                  <a:srgbClr val="FF0000"/>
                </a:solidFill>
              </a:rPr>
              <a:t>95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008" y="6263658"/>
            <a:ext cx="493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line represents a single year of discharge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80543" y="1936190"/>
            <a:ext cx="88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"/>
                <a:cs typeface="Times"/>
              </a:rPr>
              <a:t>Canada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87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Analysis of cumulative </a:t>
            </a:r>
            <a:r>
              <a:rPr lang="en-US" dirty="0"/>
              <a:t>d</a:t>
            </a:r>
            <a:r>
              <a:rPr lang="en-US" dirty="0" smtClean="0"/>
              <a:t>ischarge </a:t>
            </a:r>
            <a:r>
              <a:rPr lang="en-US" dirty="0"/>
              <a:t>r</a:t>
            </a:r>
            <a:r>
              <a:rPr lang="en-US" dirty="0" smtClean="0"/>
              <a:t>ecords (normalized)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t5_t50_t95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-294093" y="1475505"/>
            <a:ext cx="9673620" cy="5320118"/>
          </a:xfrm>
        </p:spPr>
      </p:pic>
      <p:sp>
        <p:nvSpPr>
          <p:cNvPr id="4" name="TextBox 3"/>
          <p:cNvSpPr txBox="1"/>
          <p:nvPr/>
        </p:nvSpPr>
        <p:spPr>
          <a:xfrm>
            <a:off x="3679495" y="1406230"/>
            <a:ext cx="246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t</a:t>
            </a:r>
            <a:r>
              <a:rPr lang="en-US" sz="2400" baseline="-25000" dirty="0" smtClean="0">
                <a:solidFill>
                  <a:srgbClr val="008000"/>
                </a:solidFill>
              </a:rPr>
              <a:t>5</a:t>
            </a:r>
            <a:r>
              <a:rPr lang="en-US" sz="2400" dirty="0" smtClean="0"/>
              <a:t>         t</a:t>
            </a:r>
            <a:r>
              <a:rPr lang="en-US" sz="2400" baseline="-25000" dirty="0" smtClean="0"/>
              <a:t>50</a:t>
            </a:r>
            <a:r>
              <a:rPr lang="en-US" sz="2400" dirty="0" smtClean="0">
                <a:solidFill>
                  <a:srgbClr val="FF0000"/>
                </a:solidFill>
              </a:rPr>
              <a:t>            t</a:t>
            </a:r>
            <a:r>
              <a:rPr lang="en-US" sz="2400" baseline="-25000" dirty="0" smtClean="0">
                <a:solidFill>
                  <a:srgbClr val="FF0000"/>
                </a:solidFill>
              </a:rPr>
              <a:t>95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35787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Analysis of cumulative </a:t>
            </a:r>
            <a:r>
              <a:rPr lang="en-US" dirty="0"/>
              <a:t>d</a:t>
            </a:r>
            <a:r>
              <a:rPr lang="en-US" dirty="0" smtClean="0"/>
              <a:t>ischarge </a:t>
            </a:r>
            <a:r>
              <a:rPr lang="en-US" dirty="0"/>
              <a:t>r</a:t>
            </a:r>
            <a:r>
              <a:rPr lang="en-US" dirty="0" smtClean="0"/>
              <a:t>ecords (normalized) - </a:t>
            </a:r>
            <a:r>
              <a:rPr lang="en-US" i="1" dirty="0" smtClean="0"/>
              <a:t>timing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dirty="0" smtClean="0"/>
              <a:t>Zero-Flow Analysis</a:t>
            </a:r>
            <a:endParaRPr lang="en-US" dirty="0"/>
          </a:p>
        </p:txBody>
      </p:sp>
      <p:pic>
        <p:nvPicPr>
          <p:cNvPr id="4" name="Content Placeholder 3" descr="Canada_noflow_grid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-1052954" y="2216474"/>
            <a:ext cx="7523027" cy="4137375"/>
          </a:xfrm>
        </p:spPr>
      </p:pic>
      <p:sp>
        <p:nvSpPr>
          <p:cNvPr id="3" name="TextBox 2"/>
          <p:cNvSpPr txBox="1"/>
          <p:nvPr/>
        </p:nvSpPr>
        <p:spPr>
          <a:xfrm>
            <a:off x="1258395" y="1599331"/>
            <a:ext cx="22549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Canada</a:t>
            </a:r>
          </a:p>
          <a:p>
            <a:pPr algn="ctr"/>
            <a:r>
              <a:rPr lang="en-US" sz="2800" i="1" dirty="0" smtClean="0"/>
              <a:t>(short stream)</a:t>
            </a:r>
            <a:endParaRPr lang="en-US" sz="2800" i="1" dirty="0"/>
          </a:p>
        </p:txBody>
      </p:sp>
      <p:pic>
        <p:nvPicPr>
          <p:cNvPr id="5" name="Content Placeholder 3" descr="Crescent_noflow_grid.png"/>
          <p:cNvPicPr>
            <a:picLocks noChangeAspect="1"/>
          </p:cNvPicPr>
          <p:nvPr/>
        </p:nvPicPr>
        <p:blipFill rotWithShape="1">
          <a:blip r:embed="rId3"/>
          <a:srcRect l="12119" r="-18187"/>
          <a:stretch/>
        </p:blipFill>
        <p:spPr>
          <a:xfrm>
            <a:off x="4419600" y="2216474"/>
            <a:ext cx="5846618" cy="4134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1125" y="1599331"/>
            <a:ext cx="21378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Crescent</a:t>
            </a:r>
          </a:p>
          <a:p>
            <a:pPr algn="ctr"/>
            <a:r>
              <a:rPr lang="en-US" sz="2800" i="1" dirty="0" smtClean="0"/>
              <a:t>(long stream)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mikes_files\Downloads\example_fi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"/>
          <a:stretch/>
        </p:blipFill>
        <p:spPr bwMode="auto">
          <a:xfrm>
            <a:off x="-124691" y="1648691"/>
            <a:ext cx="9268691" cy="522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Seasonal Flow </a:t>
            </a:r>
            <a:r>
              <a:rPr lang="en-US" dirty="0" err="1" smtClean="0">
                <a:solidFill>
                  <a:schemeClr val="bg1"/>
                </a:solidFill>
              </a:rPr>
              <a:t>Quantile</a:t>
            </a:r>
            <a:r>
              <a:rPr lang="en-US" dirty="0" smtClean="0">
                <a:solidFill>
                  <a:schemeClr val="bg1"/>
                </a:solidFill>
              </a:rPr>
              <a:t> Analysis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5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mon_annual_quantile_series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8187" r="-18187"/>
          <a:stretch>
            <a:fillRect/>
          </a:stretch>
        </p:blipFill>
        <p:spPr>
          <a:xfrm>
            <a:off x="457200" y="18773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537417" y="1507968"/>
            <a:ext cx="2175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Commonwealth</a:t>
            </a:r>
            <a:endParaRPr lang="en-US" sz="2400" i="1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2319873" y="4064289"/>
            <a:ext cx="4525963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94016" y="6306353"/>
            <a:ext cx="237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2001-2002 “flood year”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8330" y="2144135"/>
            <a:ext cx="1127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Low-flows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39638" y="5335548"/>
            <a:ext cx="1176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High-flows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77475" y="38157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Median flows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Seasonal Flow </a:t>
            </a:r>
            <a:r>
              <a:rPr lang="en-US" dirty="0" err="1" smtClean="0">
                <a:solidFill>
                  <a:schemeClr val="bg1"/>
                </a:solidFill>
              </a:rPr>
              <a:t>Quantile</a:t>
            </a:r>
            <a:r>
              <a:rPr lang="en-US" dirty="0" smtClean="0">
                <a:solidFill>
                  <a:schemeClr val="bg1"/>
                </a:solidFill>
              </a:rPr>
              <a:t> Analysis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2081" y="2116834"/>
          <a:ext cx="7027866" cy="2146300"/>
        </p:xfrm>
        <a:graphic>
          <a:graphicData uri="http://schemas.openxmlformats.org/drawingml/2006/table">
            <a:tbl>
              <a:tblPr/>
              <a:tblGrid>
                <a:gridCol w="1171311"/>
                <a:gridCol w="1171311"/>
                <a:gridCol w="1171311"/>
                <a:gridCol w="1171311"/>
                <a:gridCol w="1171311"/>
                <a:gridCol w="1171311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Verdana"/>
                        </a:rPr>
                        <a:t>Q10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Verdana"/>
                        </a:rPr>
                        <a:t>Q30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Verdana"/>
                        </a:rPr>
                        <a:t>Q50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Verdana"/>
                        </a:rPr>
                        <a:t>Q70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Verdana"/>
                        </a:rPr>
                        <a:t>Q90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DD0806"/>
                          </a:solidFill>
                          <a:latin typeface="Verdana"/>
                        </a:rPr>
                        <a:t>Aiken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0.2753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0.4598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0.237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0.122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0.0266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Andersen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0.4234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0.1996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0.0927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0.0927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0.0003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DD0806"/>
                          </a:solidFill>
                          <a:latin typeface="Verdana"/>
                        </a:rPr>
                        <a:t>Canada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0.1823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0.3154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0.1823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0.0947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0.0435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Commonwealth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0.1672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0.0055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0.0016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0.0001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0.0003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Crescent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0.1011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0.0545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0.0545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0.0545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0.0676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Delta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0.2786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0.065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0.1304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0.1605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0.083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Green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0.1135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0.4363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0.1615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0.1903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0.0625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House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0.0541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0.0006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0.0205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Lawson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0.8665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0.5358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0.3969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0.1206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0.0289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Lost Seal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0.6691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0.4173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0.1613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0.2295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0.0878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Priscu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0.1672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0.1139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0.0206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0.0079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0.01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DD0806"/>
                          </a:solidFill>
                          <a:latin typeface="Verdana"/>
                        </a:rPr>
                        <a:t>VonGuerard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0.0635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0.1516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Verdana"/>
                        </a:rPr>
                        <a:t>0.1767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0.1923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0.0766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7026" y="4646180"/>
            <a:ext cx="79241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"/>
                <a:cs typeface="Times"/>
              </a:rPr>
              <a:t>P-values from non-parametric rank sum test between annual </a:t>
            </a:r>
            <a:r>
              <a:rPr lang="en-US" dirty="0" err="1" smtClean="0">
                <a:latin typeface="Times"/>
                <a:cs typeface="Times"/>
              </a:rPr>
              <a:t>quantile</a:t>
            </a:r>
            <a:r>
              <a:rPr lang="en-US" dirty="0" smtClean="0">
                <a:latin typeface="Times"/>
                <a:cs typeface="Times"/>
              </a:rPr>
              <a:t> flows before and after the 2001-2002 flood year. </a:t>
            </a:r>
          </a:p>
          <a:p>
            <a:endParaRPr lang="en-US" dirty="0" smtClean="0">
              <a:latin typeface="Times"/>
              <a:cs typeface="Times"/>
            </a:endParaRPr>
          </a:p>
          <a:p>
            <a:r>
              <a:rPr lang="en-US" dirty="0" smtClean="0">
                <a:latin typeface="Times"/>
                <a:cs typeface="Times"/>
              </a:rPr>
              <a:t>All streams show a significant (</a:t>
            </a:r>
            <a:r>
              <a:rPr lang="en-US" dirty="0" err="1" smtClean="0">
                <a:latin typeface="Times"/>
                <a:cs typeface="Times"/>
              </a:rPr>
              <a:t>α</a:t>
            </a:r>
            <a:r>
              <a:rPr lang="en-US" dirty="0" smtClean="0">
                <a:latin typeface="Times"/>
                <a:cs typeface="Times"/>
              </a:rPr>
              <a:t> = 10%) increase in the magnitude of high flows following the flood year. </a:t>
            </a:r>
            <a:endParaRPr lang="en-US" dirty="0">
              <a:latin typeface="Times"/>
              <a:cs typeface="Time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25503" y="4425974"/>
          <a:ext cx="3681265" cy="165100"/>
        </p:xfrm>
        <a:graphic>
          <a:graphicData uri="http://schemas.openxmlformats.org/drawingml/2006/table">
            <a:tbl>
              <a:tblPr/>
              <a:tblGrid>
                <a:gridCol w="553868"/>
                <a:gridCol w="3127397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Verdana"/>
                        </a:rPr>
                        <a:t>significant difference at the 10% level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Seasonal Flow </a:t>
            </a:r>
            <a:r>
              <a:rPr lang="en-US" dirty="0" err="1" smtClean="0">
                <a:solidFill>
                  <a:schemeClr val="bg1"/>
                </a:solidFill>
              </a:rPr>
              <a:t>Quantile</a:t>
            </a:r>
            <a:r>
              <a:rPr lang="en-US" dirty="0" smtClean="0">
                <a:solidFill>
                  <a:schemeClr val="bg1"/>
                </a:solidFill>
              </a:rPr>
              <a:t> Analysis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378</Words>
  <Application>Microsoft Macintosh PowerPoint</Application>
  <PresentationFormat>On-screen Show (4:3)</PresentationFormat>
  <Paragraphs>115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Times</vt:lpstr>
      <vt:lpstr>Verdana</vt:lpstr>
      <vt:lpstr>Wingdings</vt:lpstr>
      <vt:lpstr>Arial</vt:lpstr>
      <vt:lpstr>Office Theme</vt:lpstr>
      <vt:lpstr>Slides from Gooseff Science Presentation at 2013 MCM Boulder mtg.</vt:lpstr>
      <vt:lpstr>Analysis of cumulative discharge records (normalized)</vt:lpstr>
      <vt:lpstr>Analysis of cumulative discharge records (normalized) - timing</vt:lpstr>
      <vt:lpstr>Zero-Flow Analysis</vt:lpstr>
      <vt:lpstr>Seasonal Flow Quantile Analysis</vt:lpstr>
      <vt:lpstr>Seasonal Flow Quantile Analysis</vt:lpstr>
      <vt:lpstr>Seasonal Flow Quantile Analysis</vt:lpstr>
    </vt:vector>
  </TitlesOfParts>
  <Company>Penn 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PI meeting</dc:title>
  <dc:creator>Adam N. Wlostowski</dc:creator>
  <cp:lastModifiedBy>Michael Gooseff</cp:lastModifiedBy>
  <cp:revision>28</cp:revision>
  <dcterms:created xsi:type="dcterms:W3CDTF">2013-10-09T03:51:13Z</dcterms:created>
  <dcterms:modified xsi:type="dcterms:W3CDTF">2015-08-16T23:12:54Z</dcterms:modified>
</cp:coreProperties>
</file>