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7" r:id="rId3"/>
    <p:sldId id="258" r:id="rId4"/>
    <p:sldId id="259" r:id="rId5"/>
    <p:sldId id="263" r:id="rId6"/>
    <p:sldId id="264" r:id="rId7"/>
    <p:sldId id="265" r:id="rId8"/>
    <p:sldId id="266" r:id="rId9"/>
    <p:sldId id="260" r:id="rId10"/>
    <p:sldId id="270" r:id="rId11"/>
    <p:sldId id="261" r:id="rId12"/>
    <p:sldId id="262" r:id="rId13"/>
    <p:sldId id="268" r:id="rId14"/>
    <p:sldId id="271"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7" autoAdjust="0"/>
    <p:restoredTop sz="94660"/>
  </p:normalViewPr>
  <p:slideViewPr>
    <p:cSldViewPr snapToGrid="0">
      <p:cViewPr varScale="1">
        <p:scale>
          <a:sx n="72" d="100"/>
          <a:sy n="72" d="100"/>
        </p:scale>
        <p:origin x="84"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D5FC0-FB2A-4F62-A946-96715D4AF8ED}" type="datetimeFigureOut">
              <a:rPr lang="en-US" smtClean="0"/>
              <a:t>7/21/2015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5CC19-B673-4FA6-86A8-92524C436854}" type="slidenum">
              <a:rPr lang="en-US" smtClean="0"/>
              <a:t>‹#›</a:t>
            </a:fld>
            <a:endParaRPr lang="en-US"/>
          </a:p>
        </p:txBody>
      </p:sp>
    </p:spTree>
    <p:extLst>
      <p:ext uri="{BB962C8B-B14F-4D97-AF65-F5344CB8AC3E}">
        <p14:creationId xmlns:p14="http://schemas.microsoft.com/office/powerpoint/2010/main" val="200394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A5CC19-B673-4FA6-86A8-92524C436854}" type="slidenum">
              <a:rPr lang="en-US" smtClean="0"/>
              <a:t>1</a:t>
            </a:fld>
            <a:endParaRPr lang="en-US"/>
          </a:p>
        </p:txBody>
      </p:sp>
    </p:spTree>
    <p:extLst>
      <p:ext uri="{BB962C8B-B14F-4D97-AF65-F5344CB8AC3E}">
        <p14:creationId xmlns:p14="http://schemas.microsoft.com/office/powerpoint/2010/main" val="324565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A5CC19-B673-4FA6-86A8-92524C436854}" type="slidenum">
              <a:rPr lang="en-US" smtClean="0"/>
              <a:t>2</a:t>
            </a:fld>
            <a:endParaRPr lang="en-US"/>
          </a:p>
        </p:txBody>
      </p:sp>
    </p:spTree>
    <p:extLst>
      <p:ext uri="{BB962C8B-B14F-4D97-AF65-F5344CB8AC3E}">
        <p14:creationId xmlns:p14="http://schemas.microsoft.com/office/powerpoint/2010/main" val="2485887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88BCFD-4765-4E2C-880E-7698761AE39E}" type="datetime1">
              <a:rPr lang="en-US" smtClean="0"/>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4F85F-E98F-46F9-B9B5-5B47CE195EDE}" type="slidenum">
              <a:rPr lang="en-US" smtClean="0"/>
              <a:pPr/>
              <a:t>‹#›</a:t>
            </a:fld>
            <a:endParaRPr lang="en-US" dirty="0"/>
          </a:p>
        </p:txBody>
      </p:sp>
    </p:spTree>
    <p:extLst>
      <p:ext uri="{BB962C8B-B14F-4D97-AF65-F5344CB8AC3E}">
        <p14:creationId xmlns:p14="http://schemas.microsoft.com/office/powerpoint/2010/main" val="105911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38967D-5FD0-47AE-AAC8-C6A7C865DCFE}" type="datetime1">
              <a:rPr lang="en-US" smtClean="0"/>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09764-19C4-4D66-8536-A63BE201706A}" type="slidenum">
              <a:rPr lang="en-US" smtClean="0"/>
              <a:t>‹#›</a:t>
            </a:fld>
            <a:endParaRPr lang="en-US"/>
          </a:p>
        </p:txBody>
      </p:sp>
    </p:spTree>
    <p:extLst>
      <p:ext uri="{BB962C8B-B14F-4D97-AF65-F5344CB8AC3E}">
        <p14:creationId xmlns:p14="http://schemas.microsoft.com/office/powerpoint/2010/main" val="3424176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885B9-2BA0-4E3A-A96C-E9C77955D258}" type="datetime1">
              <a:rPr lang="en-US" smtClean="0"/>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09764-19C4-4D66-8536-A63BE201706A}" type="slidenum">
              <a:rPr lang="en-US" smtClean="0"/>
              <a:t>‹#›</a:t>
            </a:fld>
            <a:endParaRPr lang="en-US"/>
          </a:p>
        </p:txBody>
      </p:sp>
    </p:spTree>
    <p:extLst>
      <p:ext uri="{BB962C8B-B14F-4D97-AF65-F5344CB8AC3E}">
        <p14:creationId xmlns:p14="http://schemas.microsoft.com/office/powerpoint/2010/main" val="280455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38615D-97DF-4008-9EFE-B9E21E09C671}" type="datetime1">
              <a:rPr lang="en-US" smtClean="0"/>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b="1"/>
            </a:lvl1pPr>
          </a:lstStyle>
          <a:p>
            <a:fld id="{02B09764-19C4-4D66-8536-A63BE201706A}" type="slidenum">
              <a:rPr lang="en-US" smtClean="0"/>
              <a:pPr/>
              <a:t>‹#›</a:t>
            </a:fld>
            <a:endParaRPr lang="en-US"/>
          </a:p>
        </p:txBody>
      </p:sp>
      <p:cxnSp>
        <p:nvCxnSpPr>
          <p:cNvPr id="7" name="Straight Connector 6"/>
          <p:cNvCxnSpPr/>
          <p:nvPr userDrawn="1"/>
        </p:nvCxnSpPr>
        <p:spPr>
          <a:xfrm flipV="1">
            <a:off x="838200" y="1119841"/>
            <a:ext cx="10515600" cy="173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34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2DC303-D218-4FF2-BDA5-4D651C377DA4}" type="datetime1">
              <a:rPr lang="en-US" smtClean="0"/>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09764-19C4-4D66-8536-A63BE201706A}" type="slidenum">
              <a:rPr lang="en-US" smtClean="0"/>
              <a:t>‹#›</a:t>
            </a:fld>
            <a:endParaRPr lang="en-US"/>
          </a:p>
        </p:txBody>
      </p:sp>
    </p:spTree>
    <p:extLst>
      <p:ext uri="{BB962C8B-B14F-4D97-AF65-F5344CB8AC3E}">
        <p14:creationId xmlns:p14="http://schemas.microsoft.com/office/powerpoint/2010/main" val="171411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BE7EC3-E7D2-4519-B192-C19DBE0C8613}" type="datetime1">
              <a:rPr lang="en-US" smtClean="0"/>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09764-19C4-4D66-8536-A63BE201706A}" type="slidenum">
              <a:rPr lang="en-US" smtClean="0"/>
              <a:t>‹#›</a:t>
            </a:fld>
            <a:endParaRPr lang="en-US"/>
          </a:p>
        </p:txBody>
      </p:sp>
    </p:spTree>
    <p:extLst>
      <p:ext uri="{BB962C8B-B14F-4D97-AF65-F5344CB8AC3E}">
        <p14:creationId xmlns:p14="http://schemas.microsoft.com/office/powerpoint/2010/main" val="143713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CB3697-A72D-49D3-A0F8-780A52004D7D}" type="datetime1">
              <a:rPr lang="en-US" smtClean="0"/>
              <a:t>7/21/2015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09764-19C4-4D66-8536-A63BE201706A}" type="slidenum">
              <a:rPr lang="en-US" smtClean="0"/>
              <a:t>‹#›</a:t>
            </a:fld>
            <a:endParaRPr lang="en-US"/>
          </a:p>
        </p:txBody>
      </p:sp>
    </p:spTree>
    <p:extLst>
      <p:ext uri="{BB962C8B-B14F-4D97-AF65-F5344CB8AC3E}">
        <p14:creationId xmlns:p14="http://schemas.microsoft.com/office/powerpoint/2010/main" val="161547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FF3BF-5166-4592-9E69-A9C3C88FB74E}" type="datetime1">
              <a:rPr lang="en-US" smtClean="0"/>
              <a:t>7/21/2015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09764-19C4-4D66-8536-A63BE201706A}" type="slidenum">
              <a:rPr lang="en-US" smtClean="0"/>
              <a:t>‹#›</a:t>
            </a:fld>
            <a:endParaRPr lang="en-US"/>
          </a:p>
        </p:txBody>
      </p:sp>
    </p:spTree>
    <p:extLst>
      <p:ext uri="{BB962C8B-B14F-4D97-AF65-F5344CB8AC3E}">
        <p14:creationId xmlns:p14="http://schemas.microsoft.com/office/powerpoint/2010/main" val="255603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CBC50-3AEB-4BB8-806D-698085541C64}" type="datetime1">
              <a:rPr lang="en-US" smtClean="0"/>
              <a:t>7/21/2015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09764-19C4-4D66-8536-A63BE201706A}" type="slidenum">
              <a:rPr lang="en-US" smtClean="0"/>
              <a:t>‹#›</a:t>
            </a:fld>
            <a:endParaRPr lang="en-US"/>
          </a:p>
        </p:txBody>
      </p:sp>
    </p:spTree>
    <p:extLst>
      <p:ext uri="{BB962C8B-B14F-4D97-AF65-F5344CB8AC3E}">
        <p14:creationId xmlns:p14="http://schemas.microsoft.com/office/powerpoint/2010/main" val="13416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278AD-CCD9-4204-9E04-4E3B3FD4D23E}" type="datetime1">
              <a:rPr lang="en-US" smtClean="0"/>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09764-19C4-4D66-8536-A63BE201706A}" type="slidenum">
              <a:rPr lang="en-US" smtClean="0"/>
              <a:t>‹#›</a:t>
            </a:fld>
            <a:endParaRPr lang="en-US"/>
          </a:p>
        </p:txBody>
      </p:sp>
    </p:spTree>
    <p:extLst>
      <p:ext uri="{BB962C8B-B14F-4D97-AF65-F5344CB8AC3E}">
        <p14:creationId xmlns:p14="http://schemas.microsoft.com/office/powerpoint/2010/main" val="2595420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8FE56-1CD4-41C1-9476-3237D23D7C41}" type="datetime1">
              <a:rPr lang="en-US" smtClean="0"/>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09764-19C4-4D66-8536-A63BE201706A}" type="slidenum">
              <a:rPr lang="en-US" smtClean="0"/>
              <a:t>‹#›</a:t>
            </a:fld>
            <a:endParaRPr lang="en-US"/>
          </a:p>
        </p:txBody>
      </p:sp>
    </p:spTree>
    <p:extLst>
      <p:ext uri="{BB962C8B-B14F-4D97-AF65-F5344CB8AC3E}">
        <p14:creationId xmlns:p14="http://schemas.microsoft.com/office/powerpoint/2010/main" val="380273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8238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209554"/>
            <a:ext cx="10515600" cy="49674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7C2DF-8EC0-4E60-AD9D-FE1B990C5A8A}" type="datetime1">
              <a:rPr lang="en-US" smtClean="0"/>
              <a:t>7/21/2015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accent6">
                    <a:lumMod val="50000"/>
                  </a:schemeClr>
                </a:solidFill>
              </a:defRPr>
            </a:lvl1pPr>
          </a:lstStyle>
          <a:p>
            <a:fld id="{02B09764-19C4-4D66-8536-A63BE201706A}" type="slidenum">
              <a:rPr lang="en-US" smtClean="0"/>
              <a:pPr/>
              <a:t>‹#›</a:t>
            </a:fld>
            <a:endParaRPr lang="en-US"/>
          </a:p>
        </p:txBody>
      </p:sp>
      <p:cxnSp>
        <p:nvCxnSpPr>
          <p:cNvPr id="8" name="Straight Connector 7"/>
          <p:cNvCxnSpPr/>
          <p:nvPr userDrawn="1"/>
        </p:nvCxnSpPr>
        <p:spPr>
          <a:xfrm flipV="1">
            <a:off x="838200" y="6250329"/>
            <a:ext cx="10515600" cy="1736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127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1" kern="1200">
          <a:solidFill>
            <a:schemeClr val="accent6">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 dirty="0" smtClean="0">
                <a:solidFill>
                  <a:srgbClr val="0B5394"/>
                </a:solidFill>
              </a:rPr>
              <a:t>“Finding NIMO” </a:t>
            </a:r>
            <a:br>
              <a:rPr lang="en" dirty="0" smtClean="0">
                <a:solidFill>
                  <a:srgbClr val="0B5394"/>
                </a:solidFill>
              </a:rPr>
            </a:br>
            <a:r>
              <a:rPr lang="en" dirty="0" smtClean="0">
                <a:solidFill>
                  <a:srgbClr val="0B5394"/>
                </a:solidFill>
              </a:rPr>
              <a:t>(LTER </a:t>
            </a:r>
            <a:r>
              <a:rPr lang="en" dirty="0" smtClean="0">
                <a:solidFill>
                  <a:schemeClr val="tx1"/>
                </a:solidFill>
              </a:rPr>
              <a:t>N</a:t>
            </a:r>
            <a:r>
              <a:rPr lang="en" dirty="0" smtClean="0">
                <a:solidFill>
                  <a:srgbClr val="0B5394"/>
                </a:solidFill>
              </a:rPr>
              <a:t>etwork </a:t>
            </a:r>
            <a:r>
              <a:rPr lang="en" dirty="0" smtClean="0">
                <a:solidFill>
                  <a:schemeClr val="tx1"/>
                </a:solidFill>
              </a:rPr>
              <a:t>I</a:t>
            </a:r>
            <a:r>
              <a:rPr lang="en" dirty="0" smtClean="0">
                <a:solidFill>
                  <a:srgbClr val="0B5394"/>
                </a:solidFill>
              </a:rPr>
              <a:t>nformation </a:t>
            </a:r>
            <a:r>
              <a:rPr lang="en" dirty="0" smtClean="0">
                <a:solidFill>
                  <a:schemeClr val="tx1"/>
                </a:solidFill>
              </a:rPr>
              <a:t>M</a:t>
            </a:r>
            <a:r>
              <a:rPr lang="en" dirty="0" smtClean="0">
                <a:solidFill>
                  <a:srgbClr val="0B5394"/>
                </a:solidFill>
              </a:rPr>
              <a:t>anagement </a:t>
            </a:r>
            <a:r>
              <a:rPr lang="en" dirty="0" smtClean="0">
                <a:solidFill>
                  <a:schemeClr val="tx1"/>
                </a:solidFill>
              </a:rPr>
              <a:t>O</a:t>
            </a:r>
            <a:r>
              <a:rPr lang="en" dirty="0" smtClean="0">
                <a:solidFill>
                  <a:srgbClr val="0B5394"/>
                </a:solidFill>
              </a:rPr>
              <a:t>rganization)</a:t>
            </a:r>
            <a:endParaRPr lang="en-US" dirty="0"/>
          </a:p>
        </p:txBody>
      </p:sp>
      <p:sp>
        <p:nvSpPr>
          <p:cNvPr id="3" name="Subtitle 2"/>
          <p:cNvSpPr>
            <a:spLocks noGrp="1"/>
          </p:cNvSpPr>
          <p:nvPr>
            <p:ph type="subTitle" idx="1"/>
          </p:nvPr>
        </p:nvSpPr>
        <p:spPr/>
        <p:txBody>
          <a:bodyPr>
            <a:normAutofit/>
          </a:bodyPr>
          <a:lstStyle/>
          <a:p>
            <a:r>
              <a:rPr lang="en" sz="2800" b="1" dirty="0" smtClean="0">
                <a:solidFill>
                  <a:schemeClr val="tx1">
                    <a:lumMod val="65000"/>
                    <a:lumOff val="35000"/>
                  </a:schemeClr>
                </a:solidFill>
              </a:rPr>
              <a:t>Latest Plans for a new LTER Data Management Function</a:t>
            </a:r>
          </a:p>
          <a:p>
            <a:endParaRPr lang="en-US" sz="2800" dirty="0"/>
          </a:p>
        </p:txBody>
      </p:sp>
    </p:spTree>
    <p:extLst>
      <p:ext uri="{BB962C8B-B14F-4D97-AF65-F5344CB8AC3E}">
        <p14:creationId xmlns:p14="http://schemas.microsoft.com/office/powerpoint/2010/main" val="277273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How will it work – high level process?</a:t>
            </a:r>
            <a:endParaRPr lang="en-US" dirty="0"/>
          </a:p>
        </p:txBody>
      </p:sp>
      <p:sp>
        <p:nvSpPr>
          <p:cNvPr id="3" name="Content Placeholder 2"/>
          <p:cNvSpPr>
            <a:spLocks noGrp="1"/>
          </p:cNvSpPr>
          <p:nvPr>
            <p:ph idx="1"/>
          </p:nvPr>
        </p:nvSpPr>
        <p:spPr>
          <a:xfrm>
            <a:off x="838201" y="1302152"/>
            <a:ext cx="3571753" cy="4874811"/>
          </a:xfrm>
        </p:spPr>
        <p:txBody>
          <a:bodyPr>
            <a:normAutofit fontScale="92500" lnSpcReduction="10000"/>
          </a:bodyPr>
          <a:lstStyle/>
          <a:p>
            <a:pPr marL="342900" indent="-342900"/>
            <a:r>
              <a:rPr lang="en-US" dirty="0" smtClean="0"/>
              <a:t>Planning conducted by IMC and IMGC with input from scientists, EB and NSF</a:t>
            </a:r>
          </a:p>
          <a:p>
            <a:pPr marL="342900" indent="-342900"/>
            <a:r>
              <a:rPr lang="en-US" dirty="0" smtClean="0"/>
              <a:t>IMGC will fund activities to the limit of budget based on pre-agreed priorities resulting from planning process(</a:t>
            </a:r>
            <a:r>
              <a:rPr lang="en-US" dirty="0" err="1" smtClean="0"/>
              <a:t>es</a:t>
            </a:r>
            <a:r>
              <a:rPr lang="en-US" dirty="0" smtClean="0"/>
              <a:t>)</a:t>
            </a:r>
          </a:p>
          <a:p>
            <a:pPr marL="342900" indent="-342900"/>
            <a:r>
              <a:rPr lang="en-US" dirty="0" smtClean="0"/>
              <a:t>Administrative project function will manage service delivery and funds</a:t>
            </a:r>
          </a:p>
          <a:p>
            <a:pPr marL="342891" indent="-342891" fontAlgn="base"/>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425" t="2403" r="1619" b="2226"/>
          <a:stretch/>
        </p:blipFill>
        <p:spPr>
          <a:xfrm>
            <a:off x="4328933" y="1151682"/>
            <a:ext cx="7059590" cy="5082386"/>
          </a:xfrm>
          <a:prstGeom prst="rect">
            <a:avLst/>
          </a:prstGeom>
        </p:spPr>
      </p:pic>
      <p:sp>
        <p:nvSpPr>
          <p:cNvPr id="4" name="Slide Number Placeholder 3"/>
          <p:cNvSpPr>
            <a:spLocks noGrp="1"/>
          </p:cNvSpPr>
          <p:nvPr>
            <p:ph type="sldNum" sz="quarter" idx="12"/>
          </p:nvPr>
        </p:nvSpPr>
        <p:spPr/>
        <p:txBody>
          <a:bodyPr/>
          <a:lstStyle/>
          <a:p>
            <a:fld id="{02B09764-19C4-4D66-8536-A63BE201706A}" type="slidenum">
              <a:rPr lang="en-US" smtClean="0"/>
              <a:t>10</a:t>
            </a:fld>
            <a:endParaRPr lang="en-US"/>
          </a:p>
        </p:txBody>
      </p:sp>
    </p:spTree>
    <p:extLst>
      <p:ext uri="{BB962C8B-B14F-4D97-AF65-F5344CB8AC3E}">
        <p14:creationId xmlns:p14="http://schemas.microsoft.com/office/powerpoint/2010/main" val="1869820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How will it work – layered services?</a:t>
            </a:r>
            <a:endParaRPr lang="en-US" dirty="0"/>
          </a:p>
        </p:txBody>
      </p:sp>
      <p:sp>
        <p:nvSpPr>
          <p:cNvPr id="3" name="Content Placeholder 2"/>
          <p:cNvSpPr>
            <a:spLocks noGrp="1"/>
          </p:cNvSpPr>
          <p:nvPr>
            <p:ph idx="1"/>
          </p:nvPr>
        </p:nvSpPr>
        <p:spPr>
          <a:xfrm>
            <a:off x="838200" y="1331090"/>
            <a:ext cx="5169061" cy="4845874"/>
          </a:xfrm>
        </p:spPr>
        <p:txBody>
          <a:bodyPr>
            <a:normAutofit fontScale="92500"/>
          </a:bodyPr>
          <a:lstStyle/>
          <a:p>
            <a:r>
              <a:rPr lang="en-US" dirty="0" smtClean="0"/>
              <a:t>Layered services model will provide guaranteed core services to the whole LTER network while also funding “outer layers” such as targeted products, local initiatives and training based on network needs and potential future benefit to the LTER community</a:t>
            </a:r>
          </a:p>
          <a:p>
            <a:r>
              <a:rPr lang="en-US" dirty="0" smtClean="0"/>
              <a:t>This “incubator” funding will allow promising technologies and services to be developed and migrated into the core over time</a:t>
            </a:r>
          </a:p>
          <a:p>
            <a:endParaRPr lang="en-US" dirty="0" smtClean="0"/>
          </a:p>
          <a:p>
            <a:pPr fontAlgn="base"/>
            <a:endParaRPr lang="en-US" dirty="0"/>
          </a:p>
        </p:txBody>
      </p:sp>
      <p:pic>
        <p:nvPicPr>
          <p:cNvPr id="6" name="Picture 4" descr="Stacked venn - layered services_sm.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1" t="2528" r="2818"/>
          <a:stretch/>
        </p:blipFill>
        <p:spPr bwMode="auto">
          <a:xfrm>
            <a:off x="6585676" y="1244278"/>
            <a:ext cx="4768125" cy="493268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2B09764-19C4-4D66-8536-A63BE201706A}" type="slidenum">
              <a:rPr lang="en-US" smtClean="0"/>
              <a:t>11</a:t>
            </a:fld>
            <a:endParaRPr lang="en-US"/>
          </a:p>
        </p:txBody>
      </p:sp>
    </p:spTree>
    <p:extLst>
      <p:ext uri="{BB962C8B-B14F-4D97-AF65-F5344CB8AC3E}">
        <p14:creationId xmlns:p14="http://schemas.microsoft.com/office/powerpoint/2010/main" val="883133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How will it work – layered services?</a:t>
            </a:r>
            <a:endParaRPr lang="en-US" dirty="0"/>
          </a:p>
        </p:txBody>
      </p:sp>
      <p:sp>
        <p:nvSpPr>
          <p:cNvPr id="3" name="Content Placeholder 2"/>
          <p:cNvSpPr>
            <a:spLocks noGrp="1"/>
          </p:cNvSpPr>
          <p:nvPr>
            <p:ph idx="1"/>
          </p:nvPr>
        </p:nvSpPr>
        <p:spPr>
          <a:xfrm>
            <a:off x="838201" y="1325302"/>
            <a:ext cx="4995440" cy="4851662"/>
          </a:xfrm>
        </p:spPr>
        <p:txBody>
          <a:bodyPr>
            <a:normAutofit/>
          </a:bodyPr>
          <a:lstStyle/>
          <a:p>
            <a:r>
              <a:rPr lang="en-US" dirty="0" smtClean="0"/>
              <a:t>During planning cycles the IMC and IMGC will decide on which services and initiatives fit in each layer and agree which incubator-funded services can be affordably developed to benefit the whole IM community.</a:t>
            </a:r>
          </a:p>
          <a:p>
            <a:pPr marL="0" indent="0" fontAlgn="base">
              <a:buNone/>
            </a:pPr>
            <a:endParaRPr lang="en-US" dirty="0"/>
          </a:p>
        </p:txBody>
      </p:sp>
      <p:pic>
        <p:nvPicPr>
          <p:cNvPr id="5" name="Picture 2" descr="Onion services_sm.jpeg"/>
          <p:cNvPicPr>
            <a:picLocks noChangeAspect="1" noChangeArrowheads="1"/>
          </p:cNvPicPr>
          <p:nvPr/>
        </p:nvPicPr>
        <p:blipFill rotWithShape="1">
          <a:blip r:embed="rId2">
            <a:extLst>
              <a:ext uri="{28A0092B-C50C-407E-A947-70E740481C1C}">
                <a14:useLocalDpi xmlns:a14="http://schemas.microsoft.com/office/drawing/2010/main" val="0"/>
              </a:ext>
            </a:extLst>
          </a:blip>
          <a:srcRect l="3409" t="2166" r="2606" b="1988"/>
          <a:stretch/>
        </p:blipFill>
        <p:spPr bwMode="auto">
          <a:xfrm>
            <a:off x="6250329" y="1174610"/>
            <a:ext cx="5103471" cy="500235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2B09764-19C4-4D66-8536-A63BE201706A}" type="slidenum">
              <a:rPr lang="en-US" smtClean="0"/>
              <a:t>12</a:t>
            </a:fld>
            <a:endParaRPr lang="en-US"/>
          </a:p>
        </p:txBody>
      </p:sp>
    </p:spTree>
    <p:extLst>
      <p:ext uri="{BB962C8B-B14F-4D97-AF65-F5344CB8AC3E}">
        <p14:creationId xmlns:p14="http://schemas.microsoft.com/office/powerpoint/2010/main" val="486858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How will it work – </a:t>
            </a:r>
            <a:r>
              <a:rPr lang="en" dirty="0" smtClean="0"/>
              <a:t>project selection?</a:t>
            </a:r>
            <a:endParaRPr lang="en-US" dirty="0"/>
          </a:p>
        </p:txBody>
      </p:sp>
      <p:sp>
        <p:nvSpPr>
          <p:cNvPr id="3" name="Content Placeholder 2"/>
          <p:cNvSpPr>
            <a:spLocks noGrp="1"/>
          </p:cNvSpPr>
          <p:nvPr>
            <p:ph idx="1"/>
          </p:nvPr>
        </p:nvSpPr>
        <p:spPr>
          <a:xfrm>
            <a:off x="838201" y="1325302"/>
            <a:ext cx="2761526" cy="4851662"/>
          </a:xfrm>
        </p:spPr>
        <p:txBody>
          <a:bodyPr>
            <a:normAutofit/>
          </a:bodyPr>
          <a:lstStyle/>
          <a:p>
            <a:r>
              <a:rPr lang="en-US" sz="2000" dirty="0" smtClean="0"/>
              <a:t>During annual (IMC meeting) planning cycles the IMC and IMGC will decide priorities for the coming year.</a:t>
            </a:r>
          </a:p>
          <a:p>
            <a:r>
              <a:rPr lang="en-US" sz="2000" dirty="0" smtClean="0"/>
              <a:t>Ideas may be submitted at other times, either by solicitation or through </a:t>
            </a:r>
            <a:r>
              <a:rPr lang="en-US" sz="2000" dirty="0" err="1" smtClean="0"/>
              <a:t>adhoc</a:t>
            </a:r>
            <a:r>
              <a:rPr lang="en-US" sz="2000" dirty="0" smtClean="0"/>
              <a:t> IM/scientist input </a:t>
            </a:r>
            <a:endParaRPr lang="en-US" sz="20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156" t="2175" r="1390" b="2583"/>
          <a:stretch/>
        </p:blipFill>
        <p:spPr>
          <a:xfrm>
            <a:off x="3493719" y="1190456"/>
            <a:ext cx="7860081" cy="4816805"/>
          </a:xfrm>
          <a:prstGeom prst="rect">
            <a:avLst/>
          </a:prstGeom>
        </p:spPr>
      </p:pic>
      <p:sp>
        <p:nvSpPr>
          <p:cNvPr id="4" name="Slide Number Placeholder 3"/>
          <p:cNvSpPr>
            <a:spLocks noGrp="1"/>
          </p:cNvSpPr>
          <p:nvPr>
            <p:ph type="sldNum" sz="quarter" idx="12"/>
          </p:nvPr>
        </p:nvSpPr>
        <p:spPr/>
        <p:txBody>
          <a:bodyPr/>
          <a:lstStyle/>
          <a:p>
            <a:fld id="{02B09764-19C4-4D66-8536-A63BE201706A}" type="slidenum">
              <a:rPr lang="en-US" smtClean="0"/>
              <a:t>13</a:t>
            </a:fld>
            <a:endParaRPr lang="en-US"/>
          </a:p>
        </p:txBody>
      </p:sp>
    </p:spTree>
    <p:extLst>
      <p:ext uri="{BB962C8B-B14F-4D97-AF65-F5344CB8AC3E}">
        <p14:creationId xmlns:p14="http://schemas.microsoft.com/office/powerpoint/2010/main" val="2960410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How will it work – service development?</a:t>
            </a:r>
            <a:endParaRPr lang="en-US" dirty="0"/>
          </a:p>
        </p:txBody>
      </p:sp>
      <p:sp>
        <p:nvSpPr>
          <p:cNvPr id="3" name="Content Placeholder 2"/>
          <p:cNvSpPr>
            <a:spLocks noGrp="1"/>
          </p:cNvSpPr>
          <p:nvPr>
            <p:ph idx="1"/>
          </p:nvPr>
        </p:nvSpPr>
        <p:spPr>
          <a:xfrm>
            <a:off x="838200" y="1325302"/>
            <a:ext cx="3050893" cy="4851662"/>
          </a:xfrm>
        </p:spPr>
        <p:txBody>
          <a:bodyPr>
            <a:normAutofit/>
          </a:bodyPr>
          <a:lstStyle/>
          <a:p>
            <a:r>
              <a:rPr lang="en-US" sz="2000" dirty="0" smtClean="0"/>
              <a:t>Approved incubator-funded activities “flow” into the project schedule</a:t>
            </a:r>
          </a:p>
          <a:p>
            <a:r>
              <a:rPr lang="en-US" sz="2000" dirty="0" smtClean="0"/>
              <a:t>Funds contribute to the development of “proof of concept” systems and services</a:t>
            </a:r>
          </a:p>
          <a:p>
            <a:r>
              <a:rPr lang="en-US" sz="2000" dirty="0" smtClean="0"/>
              <a:t>These prototypes will be evaluated to see if they are suitable for broader deployment</a:t>
            </a:r>
          </a:p>
          <a:p>
            <a:r>
              <a:rPr lang="en-US" sz="2000" dirty="0" smtClean="0"/>
              <a:t>Initiatives moved into production will be offered as network products and services</a:t>
            </a:r>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84" t="17130" r="2426" b="14009"/>
          <a:stretch/>
        </p:blipFill>
        <p:spPr>
          <a:xfrm>
            <a:off x="3935392" y="1726133"/>
            <a:ext cx="7464707" cy="4050000"/>
          </a:xfrm>
          <a:prstGeom prst="rect">
            <a:avLst/>
          </a:prstGeom>
        </p:spPr>
      </p:pic>
      <p:sp>
        <p:nvSpPr>
          <p:cNvPr id="5" name="Slide Number Placeholder 4"/>
          <p:cNvSpPr>
            <a:spLocks noGrp="1"/>
          </p:cNvSpPr>
          <p:nvPr>
            <p:ph type="sldNum" sz="quarter" idx="12"/>
          </p:nvPr>
        </p:nvSpPr>
        <p:spPr/>
        <p:txBody>
          <a:bodyPr/>
          <a:lstStyle/>
          <a:p>
            <a:fld id="{02B09764-19C4-4D66-8536-A63BE201706A}" type="slidenum">
              <a:rPr lang="en-US" smtClean="0"/>
              <a:t>14</a:t>
            </a:fld>
            <a:endParaRPr lang="en-US"/>
          </a:p>
        </p:txBody>
      </p:sp>
    </p:spTree>
    <p:extLst>
      <p:ext uri="{BB962C8B-B14F-4D97-AF65-F5344CB8AC3E}">
        <p14:creationId xmlns:p14="http://schemas.microsoft.com/office/powerpoint/2010/main" val="1568387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How will it work – </a:t>
            </a:r>
            <a:r>
              <a:rPr lang="en" dirty="0" smtClean="0"/>
              <a:t>Kumbaya?</a:t>
            </a:r>
            <a:endParaRPr lang="en-US" dirty="0"/>
          </a:p>
        </p:txBody>
      </p:sp>
      <p:pic>
        <p:nvPicPr>
          <p:cNvPr id="1026" name="Picture 2" descr="https://steynian.files.wordpress.com/2014/06/kumbaya.jpg"/>
          <p:cNvPicPr>
            <a:picLocks noChangeAspect="1" noChangeArrowheads="1"/>
          </p:cNvPicPr>
          <p:nvPr/>
        </p:nvPicPr>
        <p:blipFill rotWithShape="1">
          <a:blip r:embed="rId2">
            <a:extLst>
              <a:ext uri="{28A0092B-C50C-407E-A947-70E740481C1C}">
                <a14:useLocalDpi xmlns:a14="http://schemas.microsoft.com/office/drawing/2010/main" val="0"/>
              </a:ext>
            </a:extLst>
          </a:blip>
          <a:srcRect l="2763" t="2633" r="2614" b="9063"/>
          <a:stretch/>
        </p:blipFill>
        <p:spPr bwMode="auto">
          <a:xfrm>
            <a:off x="2797587" y="1244281"/>
            <a:ext cx="6596826" cy="492502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2B09764-19C4-4D66-8536-A63BE201706A}" type="slidenum">
              <a:rPr lang="en-US" smtClean="0"/>
              <a:t>15</a:t>
            </a:fld>
            <a:endParaRPr lang="en-US"/>
          </a:p>
        </p:txBody>
      </p:sp>
    </p:spTree>
    <p:extLst>
      <p:ext uri="{BB962C8B-B14F-4D97-AF65-F5344CB8AC3E}">
        <p14:creationId xmlns:p14="http://schemas.microsoft.com/office/powerpoint/2010/main" val="961724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Approach for this exercise</a:t>
            </a:r>
            <a:endParaRPr lang="en-US" dirty="0"/>
          </a:p>
        </p:txBody>
      </p:sp>
      <p:sp>
        <p:nvSpPr>
          <p:cNvPr id="3" name="Content Placeholder 2"/>
          <p:cNvSpPr>
            <a:spLocks noGrp="1"/>
          </p:cNvSpPr>
          <p:nvPr>
            <p:ph idx="1"/>
          </p:nvPr>
        </p:nvSpPr>
        <p:spPr/>
        <p:txBody>
          <a:bodyPr>
            <a:normAutofit/>
          </a:bodyPr>
          <a:lstStyle/>
          <a:p>
            <a:pPr marL="342891" indent="-342891"/>
            <a:r>
              <a:rPr lang="en" sz="3600" dirty="0" smtClean="0"/>
              <a:t>Consider new </a:t>
            </a:r>
            <a:r>
              <a:rPr lang="en" sz="3600" smtClean="0"/>
              <a:t>management models, but</a:t>
            </a:r>
            <a:endParaRPr lang="en" sz="3600" dirty="0" smtClean="0"/>
          </a:p>
          <a:p>
            <a:pPr marL="342891" indent="-342891"/>
            <a:r>
              <a:rPr lang="en" sz="3600" dirty="0" smtClean="0"/>
              <a:t>Don’t throw away what currently works</a:t>
            </a:r>
          </a:p>
          <a:p>
            <a:pPr marL="342891" indent="-342891"/>
            <a:r>
              <a:rPr lang="en" sz="3600" dirty="0" smtClean="0"/>
              <a:t>Give IMs more opportunity to collaborate and participate in their own future</a:t>
            </a:r>
          </a:p>
          <a:p>
            <a:pPr marL="342891" indent="-342891"/>
            <a:r>
              <a:rPr lang="en" sz="3600" dirty="0" smtClean="0"/>
              <a:t>Allow for compensation for network contributions</a:t>
            </a:r>
            <a:endParaRPr lang="en" sz="3600" dirty="0"/>
          </a:p>
        </p:txBody>
      </p:sp>
      <p:sp>
        <p:nvSpPr>
          <p:cNvPr id="4" name="Slide Number Placeholder 3"/>
          <p:cNvSpPr>
            <a:spLocks noGrp="1"/>
          </p:cNvSpPr>
          <p:nvPr>
            <p:ph type="sldNum" sz="quarter" idx="12"/>
          </p:nvPr>
        </p:nvSpPr>
        <p:spPr/>
        <p:txBody>
          <a:bodyPr/>
          <a:lstStyle/>
          <a:p>
            <a:fld id="{02B09764-19C4-4D66-8536-A63BE201706A}" type="slidenum">
              <a:rPr lang="en-US" smtClean="0"/>
              <a:t>2</a:t>
            </a:fld>
            <a:endParaRPr lang="en-US"/>
          </a:p>
        </p:txBody>
      </p:sp>
    </p:spTree>
    <p:extLst>
      <p:ext uri="{BB962C8B-B14F-4D97-AF65-F5344CB8AC3E}">
        <p14:creationId xmlns:p14="http://schemas.microsoft.com/office/powerpoint/2010/main" val="3872974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Operating Principles</a:t>
            </a:r>
            <a:endParaRPr lang="en-US" dirty="0"/>
          </a:p>
        </p:txBody>
      </p:sp>
      <p:sp>
        <p:nvSpPr>
          <p:cNvPr id="3" name="Content Placeholder 2"/>
          <p:cNvSpPr>
            <a:spLocks noGrp="1"/>
          </p:cNvSpPr>
          <p:nvPr>
            <p:ph idx="1"/>
          </p:nvPr>
        </p:nvSpPr>
        <p:spPr/>
        <p:txBody>
          <a:bodyPr>
            <a:normAutofit/>
          </a:bodyPr>
          <a:lstStyle/>
          <a:p>
            <a:pPr marL="342891" indent="-342891" fontAlgn="base"/>
            <a:r>
              <a:rPr lang="en-US" dirty="0" smtClean="0"/>
              <a:t>Provide a well documented set of core network information management services that support data preservation and re-use</a:t>
            </a:r>
          </a:p>
          <a:p>
            <a:pPr marL="342891" indent="-342891" fontAlgn="base"/>
            <a:r>
              <a:rPr lang="en-US" dirty="0" smtClean="0"/>
              <a:t>Lower the barrier for adoption of network tools and systems</a:t>
            </a:r>
          </a:p>
          <a:p>
            <a:pPr marL="342891" indent="-342891" fontAlgn="base"/>
            <a:r>
              <a:rPr lang="en-US" dirty="0" smtClean="0"/>
              <a:t>Prioritize investment based on information management or science needs – as determined by the entire IMC</a:t>
            </a:r>
          </a:p>
          <a:p>
            <a:pPr marL="342891" indent="-342891" fontAlgn="base"/>
            <a:r>
              <a:rPr lang="en-US" dirty="0" smtClean="0"/>
              <a:t>Compensate site IMs for network-supporting service</a:t>
            </a:r>
          </a:p>
          <a:p>
            <a:pPr marL="342891" indent="-342891" fontAlgn="base"/>
            <a:r>
              <a:rPr lang="en-US" dirty="0" smtClean="0"/>
              <a:t>Facilitate workforce training and mentorship to grow IM skills</a:t>
            </a:r>
          </a:p>
          <a:p>
            <a:pPr marL="342891" indent="-342891" fontAlgn="base"/>
            <a:r>
              <a:rPr lang="en-US" dirty="0" smtClean="0"/>
              <a:t>Facilitate new collaboration models that improve efficiency</a:t>
            </a:r>
          </a:p>
          <a:p>
            <a:pPr marL="342891" indent="-342891" fontAlgn="base"/>
            <a:r>
              <a:rPr lang="en-US" dirty="0" smtClean="0"/>
              <a:t>Develop strategies and approaches to serve the larger environmental research community</a:t>
            </a:r>
            <a:endParaRPr lang="en-US" dirty="0"/>
          </a:p>
        </p:txBody>
      </p:sp>
      <p:sp>
        <p:nvSpPr>
          <p:cNvPr id="4" name="Slide Number Placeholder 3"/>
          <p:cNvSpPr>
            <a:spLocks noGrp="1"/>
          </p:cNvSpPr>
          <p:nvPr>
            <p:ph type="sldNum" sz="quarter" idx="12"/>
          </p:nvPr>
        </p:nvSpPr>
        <p:spPr/>
        <p:txBody>
          <a:bodyPr/>
          <a:lstStyle/>
          <a:p>
            <a:fld id="{02B09764-19C4-4D66-8536-A63BE201706A}" type="slidenum">
              <a:rPr lang="en-US" smtClean="0"/>
              <a:t>3</a:t>
            </a:fld>
            <a:endParaRPr lang="en-US"/>
          </a:p>
        </p:txBody>
      </p:sp>
    </p:spTree>
    <p:extLst>
      <p:ext uri="{BB962C8B-B14F-4D97-AF65-F5344CB8AC3E}">
        <p14:creationId xmlns:p14="http://schemas.microsoft.com/office/powerpoint/2010/main" val="1757647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How will it work?</a:t>
            </a:r>
            <a:endParaRPr lang="en-US" dirty="0"/>
          </a:p>
        </p:txBody>
      </p:sp>
      <p:sp>
        <p:nvSpPr>
          <p:cNvPr id="3" name="Content Placeholder 2"/>
          <p:cNvSpPr>
            <a:spLocks noGrp="1"/>
          </p:cNvSpPr>
          <p:nvPr>
            <p:ph idx="1"/>
          </p:nvPr>
        </p:nvSpPr>
        <p:spPr>
          <a:xfrm>
            <a:off x="838201" y="1360026"/>
            <a:ext cx="4439856" cy="4816938"/>
          </a:xfrm>
        </p:spPr>
        <p:txBody>
          <a:bodyPr>
            <a:normAutofit fontScale="92500" lnSpcReduction="20000"/>
          </a:bodyPr>
          <a:lstStyle/>
          <a:p>
            <a:pPr marL="342900" indent="-342900"/>
            <a:r>
              <a:rPr lang="en-US" dirty="0" smtClean="0"/>
              <a:t>7 person IM </a:t>
            </a:r>
            <a:r>
              <a:rPr lang="en-US" dirty="0" smtClean="0"/>
              <a:t>Governance Committee (</a:t>
            </a:r>
            <a:r>
              <a:rPr lang="en-US" b="1" dirty="0" smtClean="0"/>
              <a:t>4 elected IMs </a:t>
            </a:r>
            <a:r>
              <a:rPr lang="en-US" dirty="0" smtClean="0"/>
              <a:t>[one is chair], </a:t>
            </a:r>
            <a:r>
              <a:rPr lang="en-US" b="1" dirty="0" smtClean="0"/>
              <a:t>2 appointed scientists</a:t>
            </a:r>
            <a:r>
              <a:rPr lang="en-US" dirty="0" smtClean="0"/>
              <a:t>, </a:t>
            </a:r>
            <a:r>
              <a:rPr lang="en-US" b="1" dirty="0" smtClean="0"/>
              <a:t>PI</a:t>
            </a:r>
            <a:r>
              <a:rPr lang="en-US" dirty="0" smtClean="0"/>
              <a:t>. Ex-officio: PM, and IMGC chair-elect) manages activities with input from IMC and LTER community</a:t>
            </a:r>
          </a:p>
          <a:p>
            <a:pPr marL="342900" indent="-342900"/>
            <a:r>
              <a:rPr lang="en-US" dirty="0" smtClean="0"/>
              <a:t>Builds on our successful history of elected bodies serving the IM community while reducing “service load"</a:t>
            </a:r>
          </a:p>
          <a:p>
            <a:pPr marL="342900" indent="-342900"/>
            <a:r>
              <a:rPr lang="en-US" dirty="0" smtClean="0"/>
              <a:t>NIMO will provide core services and grow/develop network capability over time to meet changing needs</a:t>
            </a:r>
          </a:p>
          <a:p>
            <a:pPr marL="342891" indent="-342891" fontAlgn="base"/>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624" t="2695" r="1964" b="2414"/>
          <a:stretch/>
        </p:blipFill>
        <p:spPr>
          <a:xfrm>
            <a:off x="5361611" y="1197980"/>
            <a:ext cx="5928532" cy="4978984"/>
          </a:xfrm>
          <a:prstGeom prst="rect">
            <a:avLst/>
          </a:prstGeom>
        </p:spPr>
      </p:pic>
      <p:sp>
        <p:nvSpPr>
          <p:cNvPr id="4" name="Slide Number Placeholder 3"/>
          <p:cNvSpPr>
            <a:spLocks noGrp="1"/>
          </p:cNvSpPr>
          <p:nvPr>
            <p:ph type="sldNum" sz="quarter" idx="12"/>
          </p:nvPr>
        </p:nvSpPr>
        <p:spPr/>
        <p:txBody>
          <a:bodyPr/>
          <a:lstStyle/>
          <a:p>
            <a:fld id="{02B09764-19C4-4D66-8536-A63BE201706A}" type="slidenum">
              <a:rPr lang="en-US" smtClean="0"/>
              <a:t>4</a:t>
            </a:fld>
            <a:endParaRPr lang="en-US"/>
          </a:p>
        </p:txBody>
      </p:sp>
    </p:spTree>
    <p:extLst>
      <p:ext uri="{BB962C8B-B14F-4D97-AF65-F5344CB8AC3E}">
        <p14:creationId xmlns:p14="http://schemas.microsoft.com/office/powerpoint/2010/main" val="1323535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How will it work – IMGC?</a:t>
            </a:r>
            <a:endParaRPr lang="en-US" dirty="0"/>
          </a:p>
        </p:txBody>
      </p:sp>
      <p:sp>
        <p:nvSpPr>
          <p:cNvPr id="3" name="Content Placeholder 2"/>
          <p:cNvSpPr>
            <a:spLocks noGrp="1"/>
          </p:cNvSpPr>
          <p:nvPr>
            <p:ph idx="1"/>
          </p:nvPr>
        </p:nvSpPr>
        <p:spPr>
          <a:xfrm>
            <a:off x="838200" y="1360026"/>
            <a:ext cx="10515599" cy="4816938"/>
          </a:xfrm>
        </p:spPr>
        <p:txBody>
          <a:bodyPr>
            <a:noAutofit/>
          </a:bodyPr>
          <a:lstStyle/>
          <a:p>
            <a:pPr marL="0" indent="0">
              <a:buNone/>
            </a:pPr>
            <a:r>
              <a:rPr lang="en-US" sz="2400" b="1" dirty="0" smtClean="0"/>
              <a:t>Responsibilities:</a:t>
            </a:r>
          </a:p>
          <a:p>
            <a:pPr fontAlgn="base"/>
            <a:r>
              <a:rPr lang="en-US" sz="2000" dirty="0"/>
              <a:t>Develop by-laws and procedures based on current IMC Terms of Reference (LTER IMC, 2011</a:t>
            </a:r>
            <a:r>
              <a:rPr lang="en-US" sz="2000" dirty="0" smtClean="0"/>
              <a:t>)</a:t>
            </a:r>
            <a:endParaRPr lang="en-US" sz="2000" dirty="0"/>
          </a:p>
          <a:p>
            <a:pPr fontAlgn="base"/>
            <a:r>
              <a:rPr lang="en-US" sz="2000" dirty="0" smtClean="0"/>
              <a:t>Establish </a:t>
            </a:r>
            <a:r>
              <a:rPr lang="en-US" sz="2000" dirty="0"/>
              <a:t>System’s overall direction and goals</a:t>
            </a:r>
          </a:p>
          <a:p>
            <a:pPr fontAlgn="base"/>
            <a:r>
              <a:rPr lang="en-US" sz="2000" dirty="0" smtClean="0"/>
              <a:t>Manage </a:t>
            </a:r>
            <a:r>
              <a:rPr lang="en-US" sz="2000" dirty="0"/>
              <a:t>overall </a:t>
            </a:r>
            <a:r>
              <a:rPr lang="en-US" sz="2000" dirty="0" smtClean="0"/>
              <a:t>budgets</a:t>
            </a:r>
            <a:endParaRPr lang="en-US" sz="2000" dirty="0"/>
          </a:p>
          <a:p>
            <a:pPr fontAlgn="base"/>
            <a:r>
              <a:rPr lang="en-US" sz="2000" dirty="0"/>
              <a:t>Communicate with the IMC, EB, LTER CO, NSF, and Administration</a:t>
            </a:r>
          </a:p>
          <a:p>
            <a:pPr fontAlgn="base"/>
            <a:r>
              <a:rPr lang="en-US" sz="2000" dirty="0" smtClean="0"/>
              <a:t>Manage </a:t>
            </a:r>
            <a:r>
              <a:rPr lang="en-US" sz="2000" dirty="0"/>
              <a:t>a decision making </a:t>
            </a:r>
            <a:r>
              <a:rPr lang="en-US" sz="2000" dirty="0" smtClean="0"/>
              <a:t>process </a:t>
            </a:r>
            <a:r>
              <a:rPr lang="en-US" sz="2000" dirty="0"/>
              <a:t>based on IMC and advisory input to set priorities for</a:t>
            </a:r>
          </a:p>
          <a:p>
            <a:pPr lvl="1" fontAlgn="base"/>
            <a:r>
              <a:rPr lang="en-US" sz="1600" dirty="0"/>
              <a:t>IT infrastructure</a:t>
            </a:r>
          </a:p>
          <a:p>
            <a:pPr lvl="1" fontAlgn="base"/>
            <a:r>
              <a:rPr lang="en-US" sz="1600" dirty="0"/>
              <a:t>Software to be supported</a:t>
            </a:r>
          </a:p>
          <a:p>
            <a:pPr lvl="1" fontAlgn="base"/>
            <a:r>
              <a:rPr lang="en-US" sz="1600" dirty="0" smtClean="0"/>
              <a:t>Future architecture </a:t>
            </a:r>
            <a:r>
              <a:rPr lang="en-US" sz="1600" dirty="0"/>
              <a:t>(web services, databases, </a:t>
            </a:r>
            <a:r>
              <a:rPr lang="en-US" sz="1600" dirty="0" smtClean="0"/>
              <a:t>etc.</a:t>
            </a:r>
            <a:endParaRPr lang="en-US" sz="1600" dirty="0"/>
          </a:p>
          <a:p>
            <a:pPr fontAlgn="base"/>
            <a:r>
              <a:rPr lang="en-US" sz="2000" dirty="0"/>
              <a:t>Receive proposals for specific projects, and set priorities based on decision making </a:t>
            </a:r>
            <a:r>
              <a:rPr lang="en-US" sz="2000" dirty="0" smtClean="0"/>
              <a:t>process </a:t>
            </a:r>
            <a:r>
              <a:rPr lang="en-US" sz="2000" dirty="0"/>
              <a:t>above. </a:t>
            </a:r>
            <a:r>
              <a:rPr lang="en-US" sz="2000" dirty="0" smtClean="0"/>
              <a:t>E.g.:</a:t>
            </a:r>
            <a:endParaRPr lang="en-US" sz="2000" dirty="0"/>
          </a:p>
          <a:p>
            <a:pPr lvl="1" fontAlgn="base"/>
            <a:r>
              <a:rPr lang="en-US" sz="1600" dirty="0"/>
              <a:t>A site IM develops a </a:t>
            </a:r>
            <a:r>
              <a:rPr lang="en-US" sz="1600" dirty="0" smtClean="0"/>
              <a:t>tool or application </a:t>
            </a:r>
            <a:r>
              <a:rPr lang="en-US" sz="1600" dirty="0"/>
              <a:t>which may have more widespread </a:t>
            </a:r>
            <a:r>
              <a:rPr lang="en-US" sz="1600" dirty="0" smtClean="0"/>
              <a:t>use </a:t>
            </a:r>
            <a:endParaRPr lang="en-US" sz="1600" dirty="0"/>
          </a:p>
          <a:p>
            <a:pPr lvl="1" fontAlgn="base"/>
            <a:r>
              <a:rPr lang="en-US" sz="1600" dirty="0" smtClean="0"/>
              <a:t>A </a:t>
            </a:r>
            <a:r>
              <a:rPr lang="en-US" sz="1600" dirty="0"/>
              <a:t>site needs access to commercial </a:t>
            </a:r>
            <a:r>
              <a:rPr lang="en-US" sz="1600" dirty="0" smtClean="0"/>
              <a:t>software</a:t>
            </a:r>
            <a:endParaRPr lang="en-US" sz="1600" dirty="0"/>
          </a:p>
          <a:p>
            <a:pPr lvl="1" fontAlgn="base"/>
            <a:r>
              <a:rPr lang="en-US" sz="1600" dirty="0" smtClean="0"/>
              <a:t>A </a:t>
            </a:r>
            <a:r>
              <a:rPr lang="en-US" sz="1600" dirty="0"/>
              <a:t>scientist asks for code or a data product to support a synthesis </a:t>
            </a:r>
            <a:r>
              <a:rPr lang="en-US" sz="1600" dirty="0" smtClean="0"/>
              <a:t>project</a:t>
            </a:r>
            <a:endParaRPr lang="en-US" sz="1600" dirty="0"/>
          </a:p>
        </p:txBody>
      </p:sp>
      <p:sp>
        <p:nvSpPr>
          <p:cNvPr id="4" name="Slide Number Placeholder 3"/>
          <p:cNvSpPr>
            <a:spLocks noGrp="1"/>
          </p:cNvSpPr>
          <p:nvPr>
            <p:ph type="sldNum" sz="quarter" idx="12"/>
          </p:nvPr>
        </p:nvSpPr>
        <p:spPr/>
        <p:txBody>
          <a:bodyPr/>
          <a:lstStyle/>
          <a:p>
            <a:fld id="{02B09764-19C4-4D66-8536-A63BE201706A}" type="slidenum">
              <a:rPr lang="en-US" smtClean="0"/>
              <a:t>5</a:t>
            </a:fld>
            <a:endParaRPr lang="en-US"/>
          </a:p>
        </p:txBody>
      </p:sp>
    </p:spTree>
    <p:extLst>
      <p:ext uri="{BB962C8B-B14F-4D97-AF65-F5344CB8AC3E}">
        <p14:creationId xmlns:p14="http://schemas.microsoft.com/office/powerpoint/2010/main" val="2636094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How will it work – Administration?</a:t>
            </a:r>
            <a:endParaRPr lang="en-US" dirty="0"/>
          </a:p>
        </p:txBody>
      </p:sp>
      <p:sp>
        <p:nvSpPr>
          <p:cNvPr id="3" name="Content Placeholder 2"/>
          <p:cNvSpPr>
            <a:spLocks noGrp="1"/>
          </p:cNvSpPr>
          <p:nvPr>
            <p:ph idx="1"/>
          </p:nvPr>
        </p:nvSpPr>
        <p:spPr>
          <a:xfrm>
            <a:off x="838200" y="1360026"/>
            <a:ext cx="10515599" cy="4816938"/>
          </a:xfrm>
        </p:spPr>
        <p:txBody>
          <a:bodyPr>
            <a:normAutofit fontScale="85000" lnSpcReduction="20000"/>
          </a:bodyPr>
          <a:lstStyle/>
          <a:p>
            <a:pPr marL="0" indent="0">
              <a:buNone/>
            </a:pPr>
            <a:r>
              <a:rPr lang="en-US" sz="3400" i="1" dirty="0" smtClean="0"/>
              <a:t>“Is likely to be a non-profit or one of the LTER host institutions with the goal of balancing reduced overhead with robust organization”</a:t>
            </a:r>
          </a:p>
          <a:p>
            <a:pPr marL="0" indent="0">
              <a:buNone/>
            </a:pPr>
            <a:r>
              <a:rPr lang="en-US" sz="3400" b="1" dirty="0" smtClean="0"/>
              <a:t>Responsibilities:</a:t>
            </a:r>
          </a:p>
          <a:p>
            <a:pPr fontAlgn="base"/>
            <a:r>
              <a:rPr lang="en-US" dirty="0" smtClean="0"/>
              <a:t>Owns the cooperative </a:t>
            </a:r>
            <a:r>
              <a:rPr lang="en-US" dirty="0"/>
              <a:t>agreement with NSF</a:t>
            </a:r>
          </a:p>
          <a:p>
            <a:pPr fontAlgn="base"/>
            <a:r>
              <a:rPr lang="en-US" dirty="0" smtClean="0"/>
              <a:t>Hires </a:t>
            </a:r>
            <a:r>
              <a:rPr lang="en-US" dirty="0"/>
              <a:t>personnel as directed by the Governance Committee</a:t>
            </a:r>
          </a:p>
          <a:p>
            <a:pPr fontAlgn="base"/>
            <a:r>
              <a:rPr lang="en-US" dirty="0" smtClean="0"/>
              <a:t>Reimburses </a:t>
            </a:r>
            <a:r>
              <a:rPr lang="en-US" dirty="0"/>
              <a:t>LTER IMs for time spent on network projects</a:t>
            </a:r>
          </a:p>
          <a:p>
            <a:pPr fontAlgn="base"/>
            <a:r>
              <a:rPr lang="en-US" dirty="0" smtClean="0"/>
              <a:t>Administers </a:t>
            </a:r>
            <a:r>
              <a:rPr lang="en-US" dirty="0"/>
              <a:t>subcontracts with universities</a:t>
            </a:r>
          </a:p>
          <a:p>
            <a:pPr fontAlgn="base"/>
            <a:r>
              <a:rPr lang="en-US" dirty="0" smtClean="0"/>
              <a:t>Administers </a:t>
            </a:r>
            <a:r>
              <a:rPr lang="en-US" dirty="0"/>
              <a:t>funds for IT infrastructure and services as directed by the Governance Committee</a:t>
            </a:r>
          </a:p>
          <a:p>
            <a:pPr fontAlgn="base"/>
            <a:r>
              <a:rPr lang="en-US" dirty="0" smtClean="0"/>
              <a:t>Manages </a:t>
            </a:r>
            <a:r>
              <a:rPr lang="en-US" dirty="0"/>
              <a:t>logistics for IMC working groups and specialized meetings</a:t>
            </a:r>
          </a:p>
          <a:p>
            <a:pPr fontAlgn="base"/>
            <a:r>
              <a:rPr lang="en-US" dirty="0" smtClean="0"/>
              <a:t>Organizes </a:t>
            </a:r>
            <a:r>
              <a:rPr lang="en-US" dirty="0"/>
              <a:t>or facilitate training activities</a:t>
            </a:r>
          </a:p>
          <a:p>
            <a:pPr fontAlgn="base"/>
            <a:r>
              <a:rPr lang="en-US" dirty="0" smtClean="0"/>
              <a:t>Administers </a:t>
            </a:r>
            <a:r>
              <a:rPr lang="en-US" dirty="0"/>
              <a:t>travel </a:t>
            </a:r>
            <a:r>
              <a:rPr lang="en-US" dirty="0" smtClean="0"/>
              <a:t>funds(?)</a:t>
            </a:r>
            <a:endParaRPr lang="en-US" dirty="0"/>
          </a:p>
        </p:txBody>
      </p:sp>
      <p:sp>
        <p:nvSpPr>
          <p:cNvPr id="4" name="Slide Number Placeholder 3"/>
          <p:cNvSpPr>
            <a:spLocks noGrp="1"/>
          </p:cNvSpPr>
          <p:nvPr>
            <p:ph type="sldNum" sz="quarter" idx="12"/>
          </p:nvPr>
        </p:nvSpPr>
        <p:spPr/>
        <p:txBody>
          <a:bodyPr/>
          <a:lstStyle/>
          <a:p>
            <a:fld id="{02B09764-19C4-4D66-8536-A63BE201706A}" type="slidenum">
              <a:rPr lang="en-US" smtClean="0"/>
              <a:t>6</a:t>
            </a:fld>
            <a:endParaRPr lang="en-US"/>
          </a:p>
        </p:txBody>
      </p:sp>
    </p:spTree>
    <p:extLst>
      <p:ext uri="{BB962C8B-B14F-4D97-AF65-F5344CB8AC3E}">
        <p14:creationId xmlns:p14="http://schemas.microsoft.com/office/powerpoint/2010/main" val="2908730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How will it work – Project Manager?</a:t>
            </a:r>
            <a:endParaRPr lang="en-US" dirty="0"/>
          </a:p>
        </p:txBody>
      </p:sp>
      <p:sp>
        <p:nvSpPr>
          <p:cNvPr id="3" name="Content Placeholder 2"/>
          <p:cNvSpPr>
            <a:spLocks noGrp="1"/>
          </p:cNvSpPr>
          <p:nvPr>
            <p:ph idx="1"/>
          </p:nvPr>
        </p:nvSpPr>
        <p:spPr>
          <a:xfrm>
            <a:off x="838200" y="1360026"/>
            <a:ext cx="10515599" cy="4816938"/>
          </a:xfrm>
        </p:spPr>
        <p:txBody>
          <a:bodyPr>
            <a:normAutofit/>
          </a:bodyPr>
          <a:lstStyle/>
          <a:p>
            <a:pPr marL="0" indent="0">
              <a:buNone/>
            </a:pPr>
            <a:r>
              <a:rPr lang="en-US" sz="3400" b="1" dirty="0" smtClean="0"/>
              <a:t>Responsibilities:</a:t>
            </a:r>
          </a:p>
          <a:p>
            <a:pPr fontAlgn="base"/>
            <a:r>
              <a:rPr lang="en-US" dirty="0" smtClean="0"/>
              <a:t>Makes </a:t>
            </a:r>
            <a:r>
              <a:rPr lang="en-US" dirty="0"/>
              <a:t>sure the bills get </a:t>
            </a:r>
            <a:r>
              <a:rPr lang="en-US" dirty="0" smtClean="0"/>
              <a:t>paid</a:t>
            </a:r>
          </a:p>
          <a:p>
            <a:pPr fontAlgn="base"/>
            <a:r>
              <a:rPr lang="en-US" dirty="0" smtClean="0"/>
              <a:t>Project </a:t>
            </a:r>
            <a:r>
              <a:rPr lang="en-US" dirty="0"/>
              <a:t>planning</a:t>
            </a:r>
          </a:p>
          <a:p>
            <a:pPr fontAlgn="base"/>
            <a:r>
              <a:rPr lang="en-US" dirty="0"/>
              <a:t>Does not have the authority to decide </a:t>
            </a:r>
            <a:r>
              <a:rPr lang="en-US" dirty="0" smtClean="0"/>
              <a:t>“what” work is undertaken</a:t>
            </a:r>
            <a:r>
              <a:rPr lang="en-US" dirty="0"/>
              <a:t>, only </a:t>
            </a:r>
            <a:r>
              <a:rPr lang="en-US" dirty="0" smtClean="0"/>
              <a:t>“how” </a:t>
            </a:r>
            <a:r>
              <a:rPr lang="en-US" dirty="0"/>
              <a:t>the assigned </a:t>
            </a:r>
            <a:r>
              <a:rPr lang="en-US" dirty="0" smtClean="0"/>
              <a:t>work is </a:t>
            </a:r>
            <a:r>
              <a:rPr lang="en-US" dirty="0"/>
              <a:t>completed</a:t>
            </a:r>
          </a:p>
          <a:p>
            <a:pPr fontAlgn="base"/>
            <a:r>
              <a:rPr lang="en-US" dirty="0" smtClean="0"/>
              <a:t>Tracks and reports project progress </a:t>
            </a:r>
            <a:r>
              <a:rPr lang="en-US" dirty="0"/>
              <a:t>on </a:t>
            </a:r>
            <a:r>
              <a:rPr lang="en-US" dirty="0" smtClean="0"/>
              <a:t>behalf of </a:t>
            </a:r>
            <a:r>
              <a:rPr lang="en-US" dirty="0"/>
              <a:t>the Governance </a:t>
            </a:r>
            <a:r>
              <a:rPr lang="en-US" dirty="0" smtClean="0"/>
              <a:t>Committee</a:t>
            </a:r>
          </a:p>
          <a:p>
            <a:pPr fontAlgn="base"/>
            <a:r>
              <a:rPr lang="en-US" dirty="0" smtClean="0"/>
              <a:t>Takes </a:t>
            </a:r>
            <a:r>
              <a:rPr lang="en-US" dirty="0"/>
              <a:t>actions to </a:t>
            </a:r>
            <a:r>
              <a:rPr lang="en-US" dirty="0" smtClean="0"/>
              <a:t>ensure projects proceed </a:t>
            </a:r>
            <a:r>
              <a:rPr lang="en-US" dirty="0"/>
              <a:t>as </a:t>
            </a:r>
            <a:r>
              <a:rPr lang="en-US" dirty="0" smtClean="0"/>
              <a:t>planned </a:t>
            </a:r>
            <a:r>
              <a:rPr lang="en-US" dirty="0"/>
              <a:t>and within scope</a:t>
            </a:r>
          </a:p>
          <a:p>
            <a:pPr fontAlgn="base"/>
            <a:r>
              <a:rPr lang="en-US" dirty="0" smtClean="0"/>
              <a:t>Adheres </a:t>
            </a:r>
            <a:r>
              <a:rPr lang="en-US" dirty="0"/>
              <a:t>to data management best practices</a:t>
            </a:r>
          </a:p>
        </p:txBody>
      </p:sp>
      <p:sp>
        <p:nvSpPr>
          <p:cNvPr id="4" name="Slide Number Placeholder 3"/>
          <p:cNvSpPr>
            <a:spLocks noGrp="1"/>
          </p:cNvSpPr>
          <p:nvPr>
            <p:ph type="sldNum" sz="quarter" idx="12"/>
          </p:nvPr>
        </p:nvSpPr>
        <p:spPr/>
        <p:txBody>
          <a:bodyPr/>
          <a:lstStyle/>
          <a:p>
            <a:fld id="{02B09764-19C4-4D66-8536-A63BE201706A}" type="slidenum">
              <a:rPr lang="en-US" smtClean="0"/>
              <a:t>7</a:t>
            </a:fld>
            <a:endParaRPr lang="en-US"/>
          </a:p>
        </p:txBody>
      </p:sp>
    </p:spTree>
    <p:extLst>
      <p:ext uri="{BB962C8B-B14F-4D97-AF65-F5344CB8AC3E}">
        <p14:creationId xmlns:p14="http://schemas.microsoft.com/office/powerpoint/2010/main" val="2375470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dirty="0" smtClean="0"/>
              <a:t>How will it work – Principal Investigator?</a:t>
            </a:r>
            <a:endParaRPr lang="en-US" dirty="0"/>
          </a:p>
        </p:txBody>
      </p:sp>
      <p:sp>
        <p:nvSpPr>
          <p:cNvPr id="3" name="Content Placeholder 2"/>
          <p:cNvSpPr>
            <a:spLocks noGrp="1"/>
          </p:cNvSpPr>
          <p:nvPr>
            <p:ph idx="1"/>
          </p:nvPr>
        </p:nvSpPr>
        <p:spPr>
          <a:xfrm>
            <a:off x="838200" y="1360026"/>
            <a:ext cx="10515599" cy="4816938"/>
          </a:xfrm>
        </p:spPr>
        <p:txBody>
          <a:bodyPr>
            <a:normAutofit/>
          </a:bodyPr>
          <a:lstStyle/>
          <a:p>
            <a:pPr marL="0" indent="0">
              <a:buNone/>
            </a:pPr>
            <a:r>
              <a:rPr lang="en-US" sz="3400" b="1" dirty="0" smtClean="0"/>
              <a:t>Responsibilities:</a:t>
            </a:r>
          </a:p>
          <a:p>
            <a:pPr fontAlgn="base"/>
            <a:r>
              <a:rPr lang="en-US" dirty="0" smtClean="0"/>
              <a:t>Part-time appointment</a:t>
            </a:r>
          </a:p>
          <a:p>
            <a:pPr fontAlgn="base"/>
            <a:r>
              <a:rPr lang="en-US" dirty="0" smtClean="0"/>
              <a:t>Acts as primary point of contact for cooperative </a:t>
            </a:r>
            <a:r>
              <a:rPr lang="en-US" dirty="0"/>
              <a:t>agreement with NSF</a:t>
            </a:r>
          </a:p>
          <a:p>
            <a:pPr fontAlgn="base"/>
            <a:r>
              <a:rPr lang="en-US" dirty="0" smtClean="0"/>
              <a:t>Takes direction from Governance Committee</a:t>
            </a:r>
          </a:p>
          <a:p>
            <a:pPr fontAlgn="base"/>
            <a:r>
              <a:rPr lang="en-US" dirty="0" smtClean="0"/>
              <a:t>Advises the Governance Committee</a:t>
            </a:r>
          </a:p>
          <a:p>
            <a:pPr fontAlgn="base"/>
            <a:r>
              <a:rPr lang="en-US" dirty="0" smtClean="0"/>
              <a:t>Hires </a:t>
            </a:r>
            <a:r>
              <a:rPr lang="en-US" dirty="0"/>
              <a:t>personnel as </a:t>
            </a:r>
            <a:r>
              <a:rPr lang="en-US" dirty="0" smtClean="0"/>
              <a:t>selected </a:t>
            </a:r>
            <a:r>
              <a:rPr lang="en-US" dirty="0"/>
              <a:t>by the Governance Committee</a:t>
            </a:r>
          </a:p>
          <a:p>
            <a:pPr fontAlgn="base"/>
            <a:r>
              <a:rPr lang="en-US" dirty="0" smtClean="0"/>
              <a:t>Manages NIMO personnel (evaluations, vacations, terminations, etc.)</a:t>
            </a:r>
          </a:p>
          <a:p>
            <a:pPr fontAlgn="base"/>
            <a:r>
              <a:rPr lang="en-US" dirty="0" smtClean="0"/>
              <a:t>Manages finances in conjunction with Governance Committee</a:t>
            </a:r>
          </a:p>
        </p:txBody>
      </p:sp>
      <p:sp>
        <p:nvSpPr>
          <p:cNvPr id="4" name="Slide Number Placeholder 3"/>
          <p:cNvSpPr>
            <a:spLocks noGrp="1"/>
          </p:cNvSpPr>
          <p:nvPr>
            <p:ph type="sldNum" sz="quarter" idx="12"/>
          </p:nvPr>
        </p:nvSpPr>
        <p:spPr/>
        <p:txBody>
          <a:bodyPr/>
          <a:lstStyle/>
          <a:p>
            <a:fld id="{02B09764-19C4-4D66-8536-A63BE201706A}" type="slidenum">
              <a:rPr lang="en-US" smtClean="0"/>
              <a:t>8</a:t>
            </a:fld>
            <a:endParaRPr lang="en-US"/>
          </a:p>
        </p:txBody>
      </p:sp>
    </p:spTree>
    <p:extLst>
      <p:ext uri="{BB962C8B-B14F-4D97-AF65-F5344CB8AC3E}">
        <p14:creationId xmlns:p14="http://schemas.microsoft.com/office/powerpoint/2010/main" val="926390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How will it work – communications?</a:t>
            </a:r>
            <a:endParaRPr lang="en-US" dirty="0"/>
          </a:p>
        </p:txBody>
      </p:sp>
      <p:sp>
        <p:nvSpPr>
          <p:cNvPr id="3" name="Content Placeholder 2"/>
          <p:cNvSpPr>
            <a:spLocks noGrp="1"/>
          </p:cNvSpPr>
          <p:nvPr>
            <p:ph idx="1"/>
          </p:nvPr>
        </p:nvSpPr>
        <p:spPr>
          <a:xfrm>
            <a:off x="838201" y="1302152"/>
            <a:ext cx="3688079" cy="4874811"/>
          </a:xfrm>
        </p:spPr>
        <p:txBody>
          <a:bodyPr>
            <a:normAutofit/>
          </a:bodyPr>
          <a:lstStyle/>
          <a:p>
            <a:pPr marL="342900" indent="-342900"/>
            <a:r>
              <a:rPr lang="en-US" dirty="0" smtClean="0"/>
              <a:t>Many of the communications channels and participation mechanisms you are used to</a:t>
            </a:r>
          </a:p>
          <a:p>
            <a:pPr marL="0" indent="0">
              <a:buNone/>
            </a:pPr>
            <a:r>
              <a:rPr lang="en-US" dirty="0" smtClean="0"/>
              <a:t>Plus:</a:t>
            </a:r>
          </a:p>
          <a:p>
            <a:pPr marL="342900" indent="-342900"/>
            <a:r>
              <a:rPr lang="en-US" dirty="0" smtClean="0"/>
              <a:t>Processes for submitting initiative proposals and participative planning</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191" t="8438" r="11691" b="15612"/>
          <a:stretch/>
        </p:blipFill>
        <p:spPr>
          <a:xfrm>
            <a:off x="4549139" y="1302152"/>
            <a:ext cx="6804661" cy="4663250"/>
          </a:xfrm>
          <a:prstGeom prst="rect">
            <a:avLst/>
          </a:prstGeom>
        </p:spPr>
      </p:pic>
      <p:sp>
        <p:nvSpPr>
          <p:cNvPr id="4" name="Slide Number Placeholder 3"/>
          <p:cNvSpPr>
            <a:spLocks noGrp="1"/>
          </p:cNvSpPr>
          <p:nvPr>
            <p:ph type="sldNum" sz="quarter" idx="12"/>
          </p:nvPr>
        </p:nvSpPr>
        <p:spPr/>
        <p:txBody>
          <a:bodyPr/>
          <a:lstStyle/>
          <a:p>
            <a:fld id="{02B09764-19C4-4D66-8536-A63BE201706A}" type="slidenum">
              <a:rPr lang="en-US" smtClean="0"/>
              <a:t>9</a:t>
            </a:fld>
            <a:endParaRPr lang="en-US"/>
          </a:p>
        </p:txBody>
      </p:sp>
    </p:spTree>
    <p:extLst>
      <p:ext uri="{BB962C8B-B14F-4D97-AF65-F5344CB8AC3E}">
        <p14:creationId xmlns:p14="http://schemas.microsoft.com/office/powerpoint/2010/main" val="1942270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664</TotalTime>
  <Words>869</Words>
  <Application>Microsoft Office PowerPoint</Application>
  <PresentationFormat>Widescreen</PresentationFormat>
  <Paragraphs>99</Paragraphs>
  <Slides>15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“Finding NIMO”  (LTER Network Information Management Organization)</vt:lpstr>
      <vt:lpstr>Approach for this exercise</vt:lpstr>
      <vt:lpstr>Operating Principles</vt:lpstr>
      <vt:lpstr>How will it work?</vt:lpstr>
      <vt:lpstr>How will it work – IMGC?</vt:lpstr>
      <vt:lpstr>How will it work – Administration?</vt:lpstr>
      <vt:lpstr>How will it work – Project Manager?</vt:lpstr>
      <vt:lpstr>How will it work – Principal Investigator?</vt:lpstr>
      <vt:lpstr>How will it work – communications?</vt:lpstr>
      <vt:lpstr>How will it work – high level process?</vt:lpstr>
      <vt:lpstr>How will it work – layered services?</vt:lpstr>
      <vt:lpstr>How will it work – layered services?</vt:lpstr>
      <vt:lpstr>How will it work – project selection?</vt:lpstr>
      <vt:lpstr>How will it work – service development?</vt:lpstr>
      <vt:lpstr>How will it work – Kumbaya?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Tarrant</dc:creator>
  <cp:lastModifiedBy>Philip Tarrant</cp:lastModifiedBy>
  <cp:revision>36</cp:revision>
  <dcterms:created xsi:type="dcterms:W3CDTF">2015-07-17T16:31:46Z</dcterms:created>
  <dcterms:modified xsi:type="dcterms:W3CDTF">2015-07-21T15:13:35Z</dcterms:modified>
</cp:coreProperties>
</file>