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9" r:id="rId2"/>
    <p:sldId id="260"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18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snapToObjects="1">
      <p:cViewPr>
        <p:scale>
          <a:sx n="65" d="100"/>
          <a:sy n="65" d="100"/>
        </p:scale>
        <p:origin x="2368" y="5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BDA91-470B-AF40-8E09-92B48FF8851C}" type="datetimeFigureOut">
              <a:rPr lang="en-US" smtClean="0"/>
              <a:t>7/10/19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CF31CC-2345-D248-B127-5C55EE3BE02B}" type="slidenum">
              <a:rPr lang="en-US" smtClean="0"/>
              <a:t>‹#›</a:t>
            </a:fld>
            <a:endParaRPr lang="en-US"/>
          </a:p>
        </p:txBody>
      </p:sp>
    </p:spTree>
    <p:extLst>
      <p:ext uri="{BB962C8B-B14F-4D97-AF65-F5344CB8AC3E}">
        <p14:creationId xmlns:p14="http://schemas.microsoft.com/office/powerpoint/2010/main" val="16293421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CF31CC-2345-D248-B127-5C55EE3BE02B}" type="slidenum">
              <a:rPr lang="en-US" smtClean="0"/>
              <a:t>1</a:t>
            </a:fld>
            <a:endParaRPr lang="en-US"/>
          </a:p>
        </p:txBody>
      </p:sp>
    </p:spTree>
    <p:extLst>
      <p:ext uri="{BB962C8B-B14F-4D97-AF65-F5344CB8AC3E}">
        <p14:creationId xmlns:p14="http://schemas.microsoft.com/office/powerpoint/2010/main" val="208559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CF31CC-2345-D248-B127-5C55EE3BE02B}" type="slidenum">
              <a:rPr lang="en-US" smtClean="0"/>
              <a:t>3</a:t>
            </a:fld>
            <a:endParaRPr lang="en-US"/>
          </a:p>
        </p:txBody>
      </p:sp>
    </p:spTree>
    <p:extLst>
      <p:ext uri="{BB962C8B-B14F-4D97-AF65-F5344CB8AC3E}">
        <p14:creationId xmlns:p14="http://schemas.microsoft.com/office/powerpoint/2010/main" val="3065484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79160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236366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77974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193331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21DB6458-291A-B641-BDE4-320F8DCB0A95}" type="datetimeFigureOut">
              <a:rPr lang="en-US" smtClean="0"/>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73057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21DB6458-291A-B641-BDE4-320F8DCB0A95}" type="datetimeFigureOut">
              <a:rPr lang="en-US" smtClean="0"/>
              <a:t>7/10/19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90011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21DB6458-291A-B641-BDE4-320F8DCB0A95}" type="datetimeFigureOut">
              <a:rPr lang="en-US" smtClean="0"/>
              <a:t>7/10/19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132868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21DB6458-291A-B641-BDE4-320F8DCB0A95}" type="datetimeFigureOut">
              <a:rPr lang="en-US" smtClean="0"/>
              <a:t>7/10/19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55590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B6458-291A-B641-BDE4-320F8DCB0A95}" type="datetimeFigureOut">
              <a:rPr lang="en-US" smtClean="0"/>
              <a:t>7/10/19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1161014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1DB6458-291A-B641-BDE4-320F8DCB0A95}" type="datetimeFigureOut">
              <a:rPr lang="en-US" smtClean="0"/>
              <a:t>7/10/19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51474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1DB6458-291A-B641-BDE4-320F8DCB0A95}" type="datetimeFigureOut">
              <a:rPr lang="en-US" smtClean="0"/>
              <a:t>7/10/19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2885793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B6458-291A-B641-BDE4-320F8DCB0A95}" type="datetimeFigureOut">
              <a:rPr lang="en-US" smtClean="0"/>
              <a:t>7/10/19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1CD3C-B1CC-E54E-94F3-4C04D3EB515B}" type="slidenum">
              <a:rPr lang="en-US" smtClean="0"/>
              <a:t>‹#›</a:t>
            </a:fld>
            <a:endParaRPr lang="en-US"/>
          </a:p>
        </p:txBody>
      </p:sp>
    </p:spTree>
    <p:extLst>
      <p:ext uri="{BB962C8B-B14F-4D97-AF65-F5344CB8AC3E}">
        <p14:creationId xmlns:p14="http://schemas.microsoft.com/office/powerpoint/2010/main" val="120798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2186" y="5274648"/>
            <a:ext cx="646331" cy="338554"/>
          </a:xfrm>
          <a:prstGeom prst="rect">
            <a:avLst/>
          </a:prstGeom>
          <a:noFill/>
          <a:effectLst/>
        </p:spPr>
        <p:txBody>
          <a:bodyPr wrap="none" rtlCol="0">
            <a:spAutoFit/>
          </a:bodyPr>
          <a:lstStyle/>
          <a:p>
            <a:pPr algn="r"/>
            <a:r>
              <a:rPr lang="en-US" sz="1600" dirty="0" smtClean="0">
                <a:latin typeface="Helvetica"/>
                <a:cs typeface="Helvetica"/>
              </a:rPr>
              <a:t>2020</a:t>
            </a:r>
          </a:p>
        </p:txBody>
      </p:sp>
      <p:sp>
        <p:nvSpPr>
          <p:cNvPr id="9" name="TextBox 8"/>
          <p:cNvSpPr txBox="1"/>
          <p:nvPr/>
        </p:nvSpPr>
        <p:spPr>
          <a:xfrm>
            <a:off x="232186" y="3922367"/>
            <a:ext cx="646331" cy="338554"/>
          </a:xfrm>
          <a:prstGeom prst="rect">
            <a:avLst/>
          </a:prstGeom>
          <a:noFill/>
          <a:effectLst/>
        </p:spPr>
        <p:txBody>
          <a:bodyPr wrap="none" rtlCol="0">
            <a:spAutoFit/>
          </a:bodyPr>
          <a:lstStyle/>
          <a:p>
            <a:pPr algn="r"/>
            <a:r>
              <a:rPr lang="en-US" sz="1600" dirty="0" smtClean="0">
                <a:latin typeface="Helvetica"/>
                <a:cs typeface="Helvetica"/>
              </a:rPr>
              <a:t>2010</a:t>
            </a:r>
          </a:p>
        </p:txBody>
      </p:sp>
      <p:sp>
        <p:nvSpPr>
          <p:cNvPr id="10" name="TextBox 9"/>
          <p:cNvSpPr txBox="1"/>
          <p:nvPr/>
        </p:nvSpPr>
        <p:spPr>
          <a:xfrm>
            <a:off x="258581" y="2511116"/>
            <a:ext cx="646331" cy="338554"/>
          </a:xfrm>
          <a:prstGeom prst="rect">
            <a:avLst/>
          </a:prstGeom>
          <a:noFill/>
          <a:effectLst/>
        </p:spPr>
        <p:txBody>
          <a:bodyPr wrap="none" rtlCol="0">
            <a:spAutoFit/>
          </a:bodyPr>
          <a:lstStyle/>
          <a:p>
            <a:pPr algn="r"/>
            <a:r>
              <a:rPr lang="en-US" sz="1600" dirty="0" smtClean="0">
                <a:latin typeface="Helvetica"/>
                <a:cs typeface="Helvetica"/>
              </a:rPr>
              <a:t>2000</a:t>
            </a:r>
          </a:p>
        </p:txBody>
      </p:sp>
      <p:sp>
        <p:nvSpPr>
          <p:cNvPr id="11" name="TextBox 10"/>
          <p:cNvSpPr txBox="1"/>
          <p:nvPr/>
        </p:nvSpPr>
        <p:spPr>
          <a:xfrm>
            <a:off x="232186" y="1864461"/>
            <a:ext cx="646331" cy="338554"/>
          </a:xfrm>
          <a:prstGeom prst="rect">
            <a:avLst/>
          </a:prstGeom>
          <a:noFill/>
          <a:effectLst/>
        </p:spPr>
        <p:txBody>
          <a:bodyPr wrap="none" rtlCol="0">
            <a:spAutoFit/>
          </a:bodyPr>
          <a:lstStyle/>
          <a:p>
            <a:pPr algn="r"/>
            <a:r>
              <a:rPr lang="en-US" sz="1600" dirty="0" smtClean="0">
                <a:latin typeface="Helvetica"/>
                <a:cs typeface="Helvetica"/>
              </a:rPr>
              <a:t>1990</a:t>
            </a:r>
          </a:p>
        </p:txBody>
      </p:sp>
      <p:sp>
        <p:nvSpPr>
          <p:cNvPr id="12" name="TextBox 11"/>
          <p:cNvSpPr txBox="1"/>
          <p:nvPr/>
        </p:nvSpPr>
        <p:spPr>
          <a:xfrm>
            <a:off x="232186" y="785362"/>
            <a:ext cx="646331" cy="338554"/>
          </a:xfrm>
          <a:prstGeom prst="rect">
            <a:avLst/>
          </a:prstGeom>
          <a:noFill/>
          <a:effectLst/>
        </p:spPr>
        <p:txBody>
          <a:bodyPr wrap="none" rtlCol="0">
            <a:spAutoFit/>
          </a:bodyPr>
          <a:lstStyle/>
          <a:p>
            <a:pPr algn="r"/>
            <a:r>
              <a:rPr lang="en-US" sz="1600" dirty="0" smtClean="0">
                <a:latin typeface="Helvetica"/>
                <a:cs typeface="Helvetica"/>
              </a:rPr>
              <a:t>1970</a:t>
            </a:r>
          </a:p>
        </p:txBody>
      </p:sp>
      <p:sp>
        <p:nvSpPr>
          <p:cNvPr id="14" name="TextBox 13"/>
          <p:cNvSpPr txBox="1"/>
          <p:nvPr/>
        </p:nvSpPr>
        <p:spPr>
          <a:xfrm>
            <a:off x="232186" y="352918"/>
            <a:ext cx="646331" cy="338554"/>
          </a:xfrm>
          <a:prstGeom prst="rect">
            <a:avLst/>
          </a:prstGeom>
          <a:noFill/>
          <a:effectLst/>
        </p:spPr>
        <p:txBody>
          <a:bodyPr wrap="none" rtlCol="0">
            <a:spAutoFit/>
          </a:bodyPr>
          <a:lstStyle/>
          <a:p>
            <a:pPr algn="r"/>
            <a:r>
              <a:rPr lang="en-US" sz="1600" dirty="0" smtClean="0">
                <a:latin typeface="Helvetica"/>
                <a:cs typeface="Helvetica"/>
              </a:rPr>
              <a:t>1960</a:t>
            </a:r>
          </a:p>
        </p:txBody>
      </p:sp>
      <p:sp>
        <p:nvSpPr>
          <p:cNvPr id="15" name="TextBox 14"/>
          <p:cNvSpPr txBox="1"/>
          <p:nvPr/>
        </p:nvSpPr>
        <p:spPr>
          <a:xfrm>
            <a:off x="232186" y="1217805"/>
            <a:ext cx="646331" cy="338554"/>
          </a:xfrm>
          <a:prstGeom prst="rect">
            <a:avLst/>
          </a:prstGeom>
          <a:noFill/>
          <a:effectLst/>
        </p:spPr>
        <p:txBody>
          <a:bodyPr wrap="none" rtlCol="0">
            <a:spAutoFit/>
          </a:bodyPr>
          <a:lstStyle/>
          <a:p>
            <a:pPr algn="r"/>
            <a:r>
              <a:rPr lang="en-US" sz="1600" dirty="0" smtClean="0">
                <a:latin typeface="Helvetica"/>
                <a:cs typeface="Helvetica"/>
              </a:rPr>
              <a:t>1980</a:t>
            </a:r>
          </a:p>
        </p:txBody>
      </p:sp>
      <p:sp>
        <p:nvSpPr>
          <p:cNvPr id="17" name="TextBox 16"/>
          <p:cNvSpPr txBox="1"/>
          <p:nvPr/>
        </p:nvSpPr>
        <p:spPr>
          <a:xfrm>
            <a:off x="-11012" y="20913"/>
            <a:ext cx="954107" cy="338554"/>
          </a:xfrm>
          <a:prstGeom prst="rect">
            <a:avLst/>
          </a:prstGeom>
          <a:noFill/>
          <a:effectLst/>
        </p:spPr>
        <p:txBody>
          <a:bodyPr wrap="none" rtlCol="0">
            <a:spAutoFit/>
          </a:bodyPr>
          <a:lstStyle/>
          <a:p>
            <a:pPr algn="r"/>
            <a:r>
              <a:rPr lang="en-US" sz="1600" dirty="0" smtClean="0">
                <a:latin typeface="Helvetica"/>
                <a:cs typeface="Helvetica"/>
              </a:rPr>
              <a:t>Timeline</a:t>
            </a:r>
          </a:p>
        </p:txBody>
      </p:sp>
      <p:cxnSp>
        <p:nvCxnSpPr>
          <p:cNvPr id="46" name="Straight Connector 45"/>
          <p:cNvCxnSpPr/>
          <p:nvPr/>
        </p:nvCxnSpPr>
        <p:spPr>
          <a:xfrm flipV="1">
            <a:off x="1099399" y="354360"/>
            <a:ext cx="5680447" cy="17474"/>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V="1">
            <a:off x="1099399" y="2511116"/>
            <a:ext cx="5680447" cy="31051"/>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013915" y="352918"/>
            <a:ext cx="1967982" cy="369332"/>
          </a:xfrm>
          <a:prstGeom prst="rect">
            <a:avLst/>
          </a:prstGeom>
          <a:noFill/>
          <a:effectLst/>
        </p:spPr>
        <p:txBody>
          <a:bodyPr wrap="none" rtlCol="0">
            <a:spAutoFit/>
          </a:bodyPr>
          <a:lstStyle/>
          <a:p>
            <a:r>
              <a:rPr lang="en-US" dirty="0" smtClean="0">
                <a:latin typeface="Helvetica"/>
                <a:cs typeface="Helvetica"/>
              </a:rPr>
              <a:t>Nature for Nature</a:t>
            </a:r>
            <a:endParaRPr lang="en-US" dirty="0">
              <a:latin typeface="Helvetica"/>
              <a:cs typeface="Helvetica"/>
            </a:endParaRPr>
          </a:p>
        </p:txBody>
      </p:sp>
      <p:sp>
        <p:nvSpPr>
          <p:cNvPr id="49" name="TextBox 48"/>
          <p:cNvSpPr txBox="1"/>
          <p:nvPr/>
        </p:nvSpPr>
        <p:spPr>
          <a:xfrm>
            <a:off x="1013915" y="1217805"/>
            <a:ext cx="2507192" cy="369332"/>
          </a:xfrm>
          <a:prstGeom prst="rect">
            <a:avLst/>
          </a:prstGeom>
          <a:noFill/>
          <a:effectLst/>
        </p:spPr>
        <p:txBody>
          <a:bodyPr wrap="none" rtlCol="0">
            <a:spAutoFit/>
          </a:bodyPr>
          <a:lstStyle/>
          <a:p>
            <a:r>
              <a:rPr lang="en-US" dirty="0" smtClean="0">
                <a:latin typeface="Helvetica"/>
                <a:cs typeface="Helvetica"/>
              </a:rPr>
              <a:t>Nature Despite People</a:t>
            </a:r>
            <a:endParaRPr lang="en-US" dirty="0">
              <a:latin typeface="Helvetica"/>
              <a:cs typeface="Helvetica"/>
            </a:endParaRPr>
          </a:p>
        </p:txBody>
      </p:sp>
      <p:cxnSp>
        <p:nvCxnSpPr>
          <p:cNvPr id="63" name="Straight Connector 62"/>
          <p:cNvCxnSpPr/>
          <p:nvPr/>
        </p:nvCxnSpPr>
        <p:spPr>
          <a:xfrm>
            <a:off x="1099399" y="1186780"/>
            <a:ext cx="5680447" cy="28659"/>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956669" y="430447"/>
            <a:ext cx="0" cy="6362353"/>
          </a:xfrm>
          <a:prstGeom prst="line">
            <a:avLst/>
          </a:prstGeom>
          <a:ln>
            <a:solidFill>
              <a:srgbClr val="000000"/>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099399" y="2570086"/>
            <a:ext cx="1993905" cy="369332"/>
          </a:xfrm>
          <a:prstGeom prst="rect">
            <a:avLst/>
          </a:prstGeom>
          <a:noFill/>
          <a:effectLst/>
        </p:spPr>
        <p:txBody>
          <a:bodyPr wrap="none" rtlCol="0">
            <a:spAutoFit/>
          </a:bodyPr>
          <a:lstStyle/>
          <a:p>
            <a:r>
              <a:rPr lang="en-US" dirty="0" smtClean="0">
                <a:latin typeface="Helvetica"/>
                <a:cs typeface="Helvetica"/>
              </a:rPr>
              <a:t>Nature for People</a:t>
            </a:r>
            <a:endParaRPr lang="en-US" dirty="0">
              <a:latin typeface="Helvetica"/>
              <a:cs typeface="Helvetica"/>
            </a:endParaRPr>
          </a:p>
        </p:txBody>
      </p:sp>
      <p:cxnSp>
        <p:nvCxnSpPr>
          <p:cNvPr id="77" name="Straight Connector 76"/>
          <p:cNvCxnSpPr/>
          <p:nvPr/>
        </p:nvCxnSpPr>
        <p:spPr>
          <a:xfrm>
            <a:off x="1099399" y="3897554"/>
            <a:ext cx="5680447" cy="0"/>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1041678" y="3922367"/>
            <a:ext cx="2109660" cy="369332"/>
          </a:xfrm>
          <a:prstGeom prst="rect">
            <a:avLst/>
          </a:prstGeom>
          <a:noFill/>
          <a:effectLst/>
        </p:spPr>
        <p:txBody>
          <a:bodyPr wrap="none" rtlCol="0">
            <a:spAutoFit/>
          </a:bodyPr>
          <a:lstStyle/>
          <a:p>
            <a:r>
              <a:rPr lang="en-US" dirty="0" smtClean="0">
                <a:latin typeface="Helvetica"/>
                <a:cs typeface="Helvetica"/>
              </a:rPr>
              <a:t>People and Nature</a:t>
            </a:r>
            <a:endParaRPr lang="en-US" dirty="0">
              <a:latin typeface="Helvetica"/>
              <a:cs typeface="Helvetica"/>
            </a:endParaRPr>
          </a:p>
        </p:txBody>
      </p:sp>
      <p:sp>
        <p:nvSpPr>
          <p:cNvPr id="79" name="TextBox 78"/>
          <p:cNvSpPr txBox="1"/>
          <p:nvPr/>
        </p:nvSpPr>
        <p:spPr>
          <a:xfrm>
            <a:off x="1013915" y="5313724"/>
            <a:ext cx="1968320" cy="369332"/>
          </a:xfrm>
          <a:prstGeom prst="rect">
            <a:avLst/>
          </a:prstGeom>
          <a:noFill/>
          <a:effectLst/>
        </p:spPr>
        <p:txBody>
          <a:bodyPr wrap="none" rtlCol="0">
            <a:spAutoFit/>
          </a:bodyPr>
          <a:lstStyle/>
          <a:p>
            <a:r>
              <a:rPr lang="en-US" dirty="0" smtClean="0">
                <a:latin typeface="Helvetica"/>
                <a:cs typeface="Helvetica"/>
              </a:rPr>
              <a:t>People as Nature</a:t>
            </a:r>
            <a:endParaRPr lang="en-US" dirty="0">
              <a:latin typeface="Helvetica"/>
              <a:cs typeface="Helvetica"/>
            </a:endParaRPr>
          </a:p>
        </p:txBody>
      </p:sp>
      <p:cxnSp>
        <p:nvCxnSpPr>
          <p:cNvPr id="80" name="Straight Connector 79"/>
          <p:cNvCxnSpPr/>
          <p:nvPr/>
        </p:nvCxnSpPr>
        <p:spPr>
          <a:xfrm>
            <a:off x="1099399" y="5311554"/>
            <a:ext cx="5680447" cy="0"/>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200" name="Donut 199"/>
          <p:cNvSpPr/>
          <p:nvPr/>
        </p:nvSpPr>
        <p:spPr>
          <a:xfrm>
            <a:off x="4243384" y="5450575"/>
            <a:ext cx="1440000" cy="1440000"/>
          </a:xfrm>
          <a:prstGeom prst="donut">
            <a:avLst>
              <a:gd name="adj" fmla="val 28924"/>
            </a:avLst>
          </a:prstGeom>
          <a:gradFill flip="none" rotWithShape="1">
            <a:gsLst>
              <a:gs pos="7000">
                <a:schemeClr val="accent1"/>
              </a:gs>
              <a:gs pos="100000">
                <a:srgbClr val="FF0000"/>
              </a:gs>
              <a:gs pos="38000">
                <a:schemeClr val="accent1"/>
              </a:gs>
              <a:gs pos="51000">
                <a:schemeClr val="accent3"/>
              </a:gs>
              <a:gs pos="50000">
                <a:schemeClr val="accent3"/>
              </a:gs>
              <a:gs pos="68000">
                <a:srgbClr val="FF0000"/>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solidFill>
                <a:schemeClr val="tx1"/>
              </a:solidFill>
            </a:endParaRPr>
          </a:p>
        </p:txBody>
      </p:sp>
      <p:sp>
        <p:nvSpPr>
          <p:cNvPr id="122" name="Rectangle 121"/>
          <p:cNvSpPr/>
          <p:nvPr/>
        </p:nvSpPr>
        <p:spPr>
          <a:xfrm>
            <a:off x="4312082" y="5372423"/>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23" name="Rectangle 122"/>
          <p:cNvSpPr/>
          <p:nvPr/>
        </p:nvSpPr>
        <p:spPr>
          <a:xfrm>
            <a:off x="3581205" y="6059820"/>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24" name="Rectangle 123"/>
          <p:cNvSpPr/>
          <p:nvPr/>
        </p:nvSpPr>
        <p:spPr>
          <a:xfrm>
            <a:off x="5168582" y="6059820"/>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sp>
        <p:nvSpPr>
          <p:cNvPr id="153" name="Rectangle 152"/>
          <p:cNvSpPr/>
          <p:nvPr/>
        </p:nvSpPr>
        <p:spPr>
          <a:xfrm>
            <a:off x="4312082" y="2661704"/>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54" name="Rectangle 153"/>
          <p:cNvSpPr/>
          <p:nvPr/>
        </p:nvSpPr>
        <p:spPr>
          <a:xfrm>
            <a:off x="3581205" y="3349101"/>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55" name="Rectangle 154"/>
          <p:cNvSpPr/>
          <p:nvPr/>
        </p:nvSpPr>
        <p:spPr>
          <a:xfrm>
            <a:off x="5168582" y="3349101"/>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57" name="Straight Arrow Connector 156"/>
          <p:cNvCxnSpPr/>
          <p:nvPr/>
        </p:nvCxnSpPr>
        <p:spPr>
          <a:xfrm flipH="1" flipV="1">
            <a:off x="5531166" y="3129304"/>
            <a:ext cx="231030" cy="20246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a:stCxn id="154" idx="3"/>
            <a:endCxn id="155" idx="1"/>
          </p:cNvCxnSpPr>
          <p:nvPr/>
        </p:nvCxnSpPr>
        <p:spPr>
          <a:xfrm>
            <a:off x="4805205" y="3583101"/>
            <a:ext cx="36337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p:nvPr/>
        </p:nvCxnSpPr>
        <p:spPr>
          <a:xfrm flipV="1">
            <a:off x="4075165" y="3124586"/>
            <a:ext cx="264692" cy="2193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2" name="Rectangle 161"/>
          <p:cNvSpPr/>
          <p:nvPr/>
        </p:nvSpPr>
        <p:spPr>
          <a:xfrm>
            <a:off x="4312082" y="1270586"/>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63" name="Rectangle 162"/>
          <p:cNvSpPr/>
          <p:nvPr/>
        </p:nvSpPr>
        <p:spPr>
          <a:xfrm>
            <a:off x="3581205" y="1957983"/>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64" name="Rectangle 163"/>
          <p:cNvSpPr/>
          <p:nvPr/>
        </p:nvSpPr>
        <p:spPr>
          <a:xfrm>
            <a:off x="5168582" y="1957983"/>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65" name="Straight Arrow Connector 164"/>
          <p:cNvCxnSpPr/>
          <p:nvPr/>
        </p:nvCxnSpPr>
        <p:spPr>
          <a:xfrm flipV="1">
            <a:off x="4067542" y="1726225"/>
            <a:ext cx="244540" cy="21443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a:stCxn id="164" idx="0"/>
          </p:cNvCxnSpPr>
          <p:nvPr/>
        </p:nvCxnSpPr>
        <p:spPr>
          <a:xfrm flipH="1" flipV="1">
            <a:off x="5501348" y="1726225"/>
            <a:ext cx="279234" cy="231758"/>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90" name="Rectangle 189"/>
          <p:cNvSpPr/>
          <p:nvPr/>
        </p:nvSpPr>
        <p:spPr>
          <a:xfrm>
            <a:off x="3581205" y="551423"/>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91" name="Rectangle 190"/>
          <p:cNvSpPr/>
          <p:nvPr/>
        </p:nvSpPr>
        <p:spPr>
          <a:xfrm>
            <a:off x="5168582" y="551423"/>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97" name="Straight Arrow Connector 196"/>
          <p:cNvCxnSpPr>
            <a:stCxn id="190" idx="3"/>
            <a:endCxn id="191" idx="1"/>
          </p:cNvCxnSpPr>
          <p:nvPr/>
        </p:nvCxnSpPr>
        <p:spPr>
          <a:xfrm>
            <a:off x="4805205" y="785423"/>
            <a:ext cx="363377" cy="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43" name="Rectangle 142"/>
          <p:cNvSpPr/>
          <p:nvPr/>
        </p:nvSpPr>
        <p:spPr>
          <a:xfrm>
            <a:off x="4312082" y="4052821"/>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44" name="Rectangle 143"/>
          <p:cNvSpPr/>
          <p:nvPr/>
        </p:nvSpPr>
        <p:spPr>
          <a:xfrm>
            <a:off x="3581205" y="4740218"/>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45" name="Rectangle 144"/>
          <p:cNvSpPr/>
          <p:nvPr/>
        </p:nvSpPr>
        <p:spPr>
          <a:xfrm>
            <a:off x="5168582" y="4740218"/>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46" name="Straight Arrow Connector 145"/>
          <p:cNvCxnSpPr/>
          <p:nvPr/>
        </p:nvCxnSpPr>
        <p:spPr>
          <a:xfrm flipV="1">
            <a:off x="4067542" y="4508460"/>
            <a:ext cx="244540" cy="21443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flipH="1" flipV="1">
            <a:off x="5335786" y="4520421"/>
            <a:ext cx="231030" cy="20246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a:off x="4805205" y="4975238"/>
            <a:ext cx="36337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p:nvPr/>
        </p:nvCxnSpPr>
        <p:spPr>
          <a:xfrm flipV="1">
            <a:off x="4251007" y="4515703"/>
            <a:ext cx="264692" cy="2193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0" name="Straight Arrow Connector 149"/>
          <p:cNvCxnSpPr>
            <a:stCxn id="145" idx="0"/>
          </p:cNvCxnSpPr>
          <p:nvPr/>
        </p:nvCxnSpPr>
        <p:spPr>
          <a:xfrm flipH="1" flipV="1">
            <a:off x="5501348" y="4508460"/>
            <a:ext cx="279234" cy="231758"/>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25" name="TextBox 224"/>
          <p:cNvSpPr txBox="1"/>
          <p:nvPr/>
        </p:nvSpPr>
        <p:spPr>
          <a:xfrm>
            <a:off x="8193862" y="6411848"/>
            <a:ext cx="928459" cy="369332"/>
          </a:xfrm>
          <a:prstGeom prst="rect">
            <a:avLst/>
          </a:prstGeom>
          <a:noFill/>
        </p:spPr>
        <p:txBody>
          <a:bodyPr wrap="none" rtlCol="0">
            <a:spAutoFit/>
          </a:bodyPr>
          <a:lstStyle/>
          <a:p>
            <a:r>
              <a:rPr lang="en-US" dirty="0" smtClean="0">
                <a:latin typeface="Helvetica"/>
                <a:cs typeface="Helvetica"/>
              </a:rPr>
              <a:t>Fig. 1A</a:t>
            </a:r>
            <a:endParaRPr lang="en-US" dirty="0">
              <a:latin typeface="Helvetica"/>
              <a:cs typeface="Helvetica"/>
            </a:endParaRPr>
          </a:p>
        </p:txBody>
      </p:sp>
      <p:sp>
        <p:nvSpPr>
          <p:cNvPr id="226" name="TextBox 225"/>
          <p:cNvSpPr txBox="1"/>
          <p:nvPr/>
        </p:nvSpPr>
        <p:spPr>
          <a:xfrm>
            <a:off x="9122321" y="4915604"/>
            <a:ext cx="3961360" cy="3139321"/>
          </a:xfrm>
          <a:prstGeom prst="rect">
            <a:avLst/>
          </a:prstGeom>
          <a:noFill/>
        </p:spPr>
        <p:txBody>
          <a:bodyPr wrap="square" rtlCol="0">
            <a:spAutoFit/>
          </a:bodyPr>
          <a:lstStyle/>
          <a:p>
            <a:pPr marL="285750" indent="-285750">
              <a:buFont typeface="Wingdings" charset="0"/>
              <a:buChar char="ß"/>
            </a:pPr>
            <a:r>
              <a:rPr lang="en-US" dirty="0" smtClean="0">
                <a:sym typeface="Wingdings"/>
              </a:rPr>
              <a:t>Is the idea that the ‘people and nature’ paradigm/perspective recognized that relationships occurred in all directions, but didn’t explicitly acknowledge feedbacks? Whereas, ‘People as nature’ focuses on these feedbacks and the interconnectedness of the three boxes? (Multicolored donut might not be best representation, but just for the sketch)</a:t>
            </a:r>
            <a:endParaRPr lang="en-US" dirty="0"/>
          </a:p>
        </p:txBody>
      </p:sp>
      <p:sp>
        <p:nvSpPr>
          <p:cNvPr id="50" name="Rectangle 49"/>
          <p:cNvSpPr/>
          <p:nvPr/>
        </p:nvSpPr>
        <p:spPr>
          <a:xfrm>
            <a:off x="6989022" y="5596701"/>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cxnSp>
        <p:nvCxnSpPr>
          <p:cNvPr id="51" name="Straight Arrow Connector 50"/>
          <p:cNvCxnSpPr/>
          <p:nvPr/>
        </p:nvCxnSpPr>
        <p:spPr>
          <a:xfrm flipV="1">
            <a:off x="6744482" y="6052340"/>
            <a:ext cx="244540" cy="21443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flipV="1">
            <a:off x="8012726" y="6064301"/>
            <a:ext cx="231030" cy="20246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7482145" y="6459484"/>
            <a:ext cx="36337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V="1">
            <a:off x="6927947" y="6059583"/>
            <a:ext cx="264692" cy="2193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flipV="1">
            <a:off x="8178288" y="6052340"/>
            <a:ext cx="279234" cy="231758"/>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482145" y="6576712"/>
            <a:ext cx="363377" cy="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6278025" y="6343736"/>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58" name="Rectangle 57"/>
          <p:cNvSpPr/>
          <p:nvPr/>
        </p:nvSpPr>
        <p:spPr>
          <a:xfrm>
            <a:off x="7865402" y="6343736"/>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spTree>
    <p:extLst>
      <p:ext uri="{BB962C8B-B14F-4D97-AF65-F5344CB8AC3E}">
        <p14:creationId xmlns:p14="http://schemas.microsoft.com/office/powerpoint/2010/main" val="110497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Laura </a:t>
            </a:r>
            <a:r>
              <a:rPr lang="en-US" dirty="0" err="1" smtClean="0"/>
              <a:t>williams</a:t>
            </a:r>
            <a:r>
              <a:rPr lang="en-US" dirty="0" smtClean="0"/>
              <a:t> below: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9208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2186" y="5274648"/>
            <a:ext cx="646331" cy="338554"/>
          </a:xfrm>
          <a:prstGeom prst="rect">
            <a:avLst/>
          </a:prstGeom>
          <a:noFill/>
          <a:effectLst/>
        </p:spPr>
        <p:txBody>
          <a:bodyPr wrap="none" rtlCol="0">
            <a:spAutoFit/>
          </a:bodyPr>
          <a:lstStyle/>
          <a:p>
            <a:pPr algn="r"/>
            <a:r>
              <a:rPr lang="en-US" sz="1600" dirty="0" smtClean="0">
                <a:latin typeface="Helvetica"/>
                <a:cs typeface="Helvetica"/>
              </a:rPr>
              <a:t>2020</a:t>
            </a:r>
          </a:p>
        </p:txBody>
      </p:sp>
      <p:sp>
        <p:nvSpPr>
          <p:cNvPr id="9" name="TextBox 8"/>
          <p:cNvSpPr txBox="1"/>
          <p:nvPr/>
        </p:nvSpPr>
        <p:spPr>
          <a:xfrm>
            <a:off x="232186" y="3922367"/>
            <a:ext cx="646331" cy="338554"/>
          </a:xfrm>
          <a:prstGeom prst="rect">
            <a:avLst/>
          </a:prstGeom>
          <a:noFill/>
          <a:effectLst/>
        </p:spPr>
        <p:txBody>
          <a:bodyPr wrap="none" rtlCol="0">
            <a:spAutoFit/>
          </a:bodyPr>
          <a:lstStyle/>
          <a:p>
            <a:pPr algn="r"/>
            <a:r>
              <a:rPr lang="en-US" sz="1600" dirty="0" smtClean="0">
                <a:latin typeface="Helvetica"/>
                <a:cs typeface="Helvetica"/>
              </a:rPr>
              <a:t>2010</a:t>
            </a:r>
          </a:p>
        </p:txBody>
      </p:sp>
      <p:sp>
        <p:nvSpPr>
          <p:cNvPr id="10" name="TextBox 9"/>
          <p:cNvSpPr txBox="1"/>
          <p:nvPr/>
        </p:nvSpPr>
        <p:spPr>
          <a:xfrm>
            <a:off x="258581" y="2511116"/>
            <a:ext cx="646331" cy="338554"/>
          </a:xfrm>
          <a:prstGeom prst="rect">
            <a:avLst/>
          </a:prstGeom>
          <a:noFill/>
          <a:effectLst/>
        </p:spPr>
        <p:txBody>
          <a:bodyPr wrap="none" rtlCol="0">
            <a:spAutoFit/>
          </a:bodyPr>
          <a:lstStyle/>
          <a:p>
            <a:pPr algn="r"/>
            <a:r>
              <a:rPr lang="en-US" sz="1600" dirty="0" smtClean="0">
                <a:latin typeface="Helvetica"/>
                <a:cs typeface="Helvetica"/>
              </a:rPr>
              <a:t>2000</a:t>
            </a:r>
          </a:p>
        </p:txBody>
      </p:sp>
      <p:sp>
        <p:nvSpPr>
          <p:cNvPr id="11" name="TextBox 10"/>
          <p:cNvSpPr txBox="1"/>
          <p:nvPr/>
        </p:nvSpPr>
        <p:spPr>
          <a:xfrm>
            <a:off x="232186" y="1864461"/>
            <a:ext cx="646331" cy="338554"/>
          </a:xfrm>
          <a:prstGeom prst="rect">
            <a:avLst/>
          </a:prstGeom>
          <a:noFill/>
          <a:effectLst/>
        </p:spPr>
        <p:txBody>
          <a:bodyPr wrap="none" rtlCol="0">
            <a:spAutoFit/>
          </a:bodyPr>
          <a:lstStyle/>
          <a:p>
            <a:pPr algn="r"/>
            <a:r>
              <a:rPr lang="en-US" sz="1600" dirty="0" smtClean="0">
                <a:latin typeface="Helvetica"/>
                <a:cs typeface="Helvetica"/>
              </a:rPr>
              <a:t>1990</a:t>
            </a:r>
          </a:p>
        </p:txBody>
      </p:sp>
      <p:sp>
        <p:nvSpPr>
          <p:cNvPr id="12" name="TextBox 11"/>
          <p:cNvSpPr txBox="1"/>
          <p:nvPr/>
        </p:nvSpPr>
        <p:spPr>
          <a:xfrm>
            <a:off x="232186" y="785362"/>
            <a:ext cx="646331" cy="338554"/>
          </a:xfrm>
          <a:prstGeom prst="rect">
            <a:avLst/>
          </a:prstGeom>
          <a:noFill/>
          <a:effectLst/>
        </p:spPr>
        <p:txBody>
          <a:bodyPr wrap="none" rtlCol="0">
            <a:spAutoFit/>
          </a:bodyPr>
          <a:lstStyle/>
          <a:p>
            <a:pPr algn="r"/>
            <a:r>
              <a:rPr lang="en-US" sz="1600" dirty="0" smtClean="0">
                <a:latin typeface="Helvetica"/>
                <a:cs typeface="Helvetica"/>
              </a:rPr>
              <a:t>1970</a:t>
            </a:r>
          </a:p>
        </p:txBody>
      </p:sp>
      <p:sp>
        <p:nvSpPr>
          <p:cNvPr id="14" name="TextBox 13"/>
          <p:cNvSpPr txBox="1"/>
          <p:nvPr/>
        </p:nvSpPr>
        <p:spPr>
          <a:xfrm>
            <a:off x="232186" y="352918"/>
            <a:ext cx="646331" cy="338554"/>
          </a:xfrm>
          <a:prstGeom prst="rect">
            <a:avLst/>
          </a:prstGeom>
          <a:noFill/>
          <a:effectLst/>
        </p:spPr>
        <p:txBody>
          <a:bodyPr wrap="none" rtlCol="0">
            <a:spAutoFit/>
          </a:bodyPr>
          <a:lstStyle/>
          <a:p>
            <a:pPr algn="r"/>
            <a:r>
              <a:rPr lang="en-US" sz="1600" dirty="0" smtClean="0">
                <a:latin typeface="Helvetica"/>
                <a:cs typeface="Helvetica"/>
              </a:rPr>
              <a:t>1960</a:t>
            </a:r>
          </a:p>
        </p:txBody>
      </p:sp>
      <p:sp>
        <p:nvSpPr>
          <p:cNvPr id="15" name="TextBox 14"/>
          <p:cNvSpPr txBox="1"/>
          <p:nvPr/>
        </p:nvSpPr>
        <p:spPr>
          <a:xfrm>
            <a:off x="232186" y="1217805"/>
            <a:ext cx="646331" cy="338554"/>
          </a:xfrm>
          <a:prstGeom prst="rect">
            <a:avLst/>
          </a:prstGeom>
          <a:noFill/>
          <a:effectLst/>
        </p:spPr>
        <p:txBody>
          <a:bodyPr wrap="none" rtlCol="0">
            <a:spAutoFit/>
          </a:bodyPr>
          <a:lstStyle/>
          <a:p>
            <a:pPr algn="r"/>
            <a:r>
              <a:rPr lang="en-US" sz="1600" dirty="0" smtClean="0">
                <a:latin typeface="Helvetica"/>
                <a:cs typeface="Helvetica"/>
              </a:rPr>
              <a:t>1980</a:t>
            </a:r>
          </a:p>
        </p:txBody>
      </p:sp>
      <p:sp>
        <p:nvSpPr>
          <p:cNvPr id="17" name="TextBox 16"/>
          <p:cNvSpPr txBox="1"/>
          <p:nvPr/>
        </p:nvSpPr>
        <p:spPr>
          <a:xfrm>
            <a:off x="-11012" y="20913"/>
            <a:ext cx="954107" cy="338554"/>
          </a:xfrm>
          <a:prstGeom prst="rect">
            <a:avLst/>
          </a:prstGeom>
          <a:noFill/>
          <a:effectLst/>
        </p:spPr>
        <p:txBody>
          <a:bodyPr wrap="none" rtlCol="0">
            <a:spAutoFit/>
          </a:bodyPr>
          <a:lstStyle/>
          <a:p>
            <a:pPr algn="r"/>
            <a:r>
              <a:rPr lang="en-US" sz="1600" dirty="0" smtClean="0">
                <a:latin typeface="Helvetica"/>
                <a:cs typeface="Helvetica"/>
              </a:rPr>
              <a:t>Timeline</a:t>
            </a:r>
          </a:p>
        </p:txBody>
      </p:sp>
      <p:cxnSp>
        <p:nvCxnSpPr>
          <p:cNvPr id="46" name="Straight Connector 45"/>
          <p:cNvCxnSpPr/>
          <p:nvPr/>
        </p:nvCxnSpPr>
        <p:spPr>
          <a:xfrm flipV="1">
            <a:off x="1099399" y="354360"/>
            <a:ext cx="5680447" cy="17474"/>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V="1">
            <a:off x="1099399" y="2511116"/>
            <a:ext cx="5680447" cy="31051"/>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013915" y="352918"/>
            <a:ext cx="1967982" cy="369332"/>
          </a:xfrm>
          <a:prstGeom prst="rect">
            <a:avLst/>
          </a:prstGeom>
          <a:noFill/>
          <a:effectLst/>
        </p:spPr>
        <p:txBody>
          <a:bodyPr wrap="none" rtlCol="0">
            <a:spAutoFit/>
          </a:bodyPr>
          <a:lstStyle/>
          <a:p>
            <a:r>
              <a:rPr lang="en-US" dirty="0" smtClean="0">
                <a:latin typeface="Helvetica"/>
                <a:cs typeface="Helvetica"/>
              </a:rPr>
              <a:t>Nature for Nature</a:t>
            </a:r>
            <a:endParaRPr lang="en-US" dirty="0">
              <a:latin typeface="Helvetica"/>
              <a:cs typeface="Helvetica"/>
            </a:endParaRPr>
          </a:p>
        </p:txBody>
      </p:sp>
      <p:sp>
        <p:nvSpPr>
          <p:cNvPr id="49" name="TextBox 48"/>
          <p:cNvSpPr txBox="1"/>
          <p:nvPr/>
        </p:nvSpPr>
        <p:spPr>
          <a:xfrm>
            <a:off x="1013915" y="1217805"/>
            <a:ext cx="2507192" cy="369332"/>
          </a:xfrm>
          <a:prstGeom prst="rect">
            <a:avLst/>
          </a:prstGeom>
          <a:noFill/>
          <a:effectLst/>
        </p:spPr>
        <p:txBody>
          <a:bodyPr wrap="none" rtlCol="0">
            <a:spAutoFit/>
          </a:bodyPr>
          <a:lstStyle/>
          <a:p>
            <a:r>
              <a:rPr lang="en-US" dirty="0" smtClean="0">
                <a:latin typeface="Helvetica"/>
                <a:cs typeface="Helvetica"/>
              </a:rPr>
              <a:t>Nature Despite People</a:t>
            </a:r>
            <a:endParaRPr lang="en-US" dirty="0">
              <a:latin typeface="Helvetica"/>
              <a:cs typeface="Helvetica"/>
            </a:endParaRPr>
          </a:p>
        </p:txBody>
      </p:sp>
      <p:cxnSp>
        <p:nvCxnSpPr>
          <p:cNvPr id="63" name="Straight Connector 62"/>
          <p:cNvCxnSpPr/>
          <p:nvPr/>
        </p:nvCxnSpPr>
        <p:spPr>
          <a:xfrm>
            <a:off x="1099399" y="1186780"/>
            <a:ext cx="5680447" cy="28659"/>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956669" y="430447"/>
            <a:ext cx="0" cy="6362353"/>
          </a:xfrm>
          <a:prstGeom prst="line">
            <a:avLst/>
          </a:prstGeom>
          <a:ln>
            <a:solidFill>
              <a:srgbClr val="000000"/>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099399" y="2570086"/>
            <a:ext cx="1993905" cy="369332"/>
          </a:xfrm>
          <a:prstGeom prst="rect">
            <a:avLst/>
          </a:prstGeom>
          <a:noFill/>
          <a:effectLst/>
        </p:spPr>
        <p:txBody>
          <a:bodyPr wrap="none" rtlCol="0">
            <a:spAutoFit/>
          </a:bodyPr>
          <a:lstStyle/>
          <a:p>
            <a:r>
              <a:rPr lang="en-US" dirty="0" smtClean="0">
                <a:latin typeface="Helvetica"/>
                <a:cs typeface="Helvetica"/>
              </a:rPr>
              <a:t>Nature for People</a:t>
            </a:r>
            <a:endParaRPr lang="en-US" dirty="0">
              <a:latin typeface="Helvetica"/>
              <a:cs typeface="Helvetica"/>
            </a:endParaRPr>
          </a:p>
        </p:txBody>
      </p:sp>
      <p:cxnSp>
        <p:nvCxnSpPr>
          <p:cNvPr id="77" name="Straight Connector 76"/>
          <p:cNvCxnSpPr/>
          <p:nvPr/>
        </p:nvCxnSpPr>
        <p:spPr>
          <a:xfrm>
            <a:off x="1099399" y="3897554"/>
            <a:ext cx="5680447" cy="0"/>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1041678" y="3922367"/>
            <a:ext cx="2109660" cy="369332"/>
          </a:xfrm>
          <a:prstGeom prst="rect">
            <a:avLst/>
          </a:prstGeom>
          <a:noFill/>
          <a:effectLst/>
        </p:spPr>
        <p:txBody>
          <a:bodyPr wrap="none" rtlCol="0">
            <a:spAutoFit/>
          </a:bodyPr>
          <a:lstStyle/>
          <a:p>
            <a:r>
              <a:rPr lang="en-US" dirty="0" smtClean="0">
                <a:latin typeface="Helvetica"/>
                <a:cs typeface="Helvetica"/>
              </a:rPr>
              <a:t>People and Nature</a:t>
            </a:r>
            <a:endParaRPr lang="en-US" dirty="0">
              <a:latin typeface="Helvetica"/>
              <a:cs typeface="Helvetica"/>
            </a:endParaRPr>
          </a:p>
        </p:txBody>
      </p:sp>
      <p:sp>
        <p:nvSpPr>
          <p:cNvPr id="79" name="TextBox 78"/>
          <p:cNvSpPr txBox="1"/>
          <p:nvPr/>
        </p:nvSpPr>
        <p:spPr>
          <a:xfrm>
            <a:off x="1013915" y="5313724"/>
            <a:ext cx="1968320" cy="369332"/>
          </a:xfrm>
          <a:prstGeom prst="rect">
            <a:avLst/>
          </a:prstGeom>
          <a:noFill/>
          <a:effectLst/>
        </p:spPr>
        <p:txBody>
          <a:bodyPr wrap="none" rtlCol="0">
            <a:spAutoFit/>
          </a:bodyPr>
          <a:lstStyle/>
          <a:p>
            <a:r>
              <a:rPr lang="en-US" dirty="0" smtClean="0">
                <a:latin typeface="Helvetica"/>
                <a:cs typeface="Helvetica"/>
              </a:rPr>
              <a:t>People as Nature</a:t>
            </a:r>
            <a:endParaRPr lang="en-US" dirty="0">
              <a:latin typeface="Helvetica"/>
              <a:cs typeface="Helvetica"/>
            </a:endParaRPr>
          </a:p>
        </p:txBody>
      </p:sp>
      <p:cxnSp>
        <p:nvCxnSpPr>
          <p:cNvPr id="80" name="Straight Connector 79"/>
          <p:cNvCxnSpPr/>
          <p:nvPr/>
        </p:nvCxnSpPr>
        <p:spPr>
          <a:xfrm>
            <a:off x="1099399" y="5311554"/>
            <a:ext cx="5680447" cy="0"/>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200" name="Donut 199"/>
          <p:cNvSpPr/>
          <p:nvPr/>
        </p:nvSpPr>
        <p:spPr>
          <a:xfrm>
            <a:off x="4243384" y="5450575"/>
            <a:ext cx="1440000" cy="1440000"/>
          </a:xfrm>
          <a:prstGeom prst="donut">
            <a:avLst>
              <a:gd name="adj" fmla="val 28924"/>
            </a:avLst>
          </a:prstGeom>
          <a:gradFill flip="none" rotWithShape="1">
            <a:gsLst>
              <a:gs pos="7000">
                <a:schemeClr val="accent1"/>
              </a:gs>
              <a:gs pos="100000">
                <a:srgbClr val="FF0000"/>
              </a:gs>
              <a:gs pos="38000">
                <a:schemeClr val="accent1"/>
              </a:gs>
              <a:gs pos="51000">
                <a:schemeClr val="accent3"/>
              </a:gs>
              <a:gs pos="50000">
                <a:schemeClr val="accent3"/>
              </a:gs>
              <a:gs pos="68000">
                <a:srgbClr val="FF0000"/>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solidFill>
                <a:schemeClr val="tx1"/>
              </a:solidFill>
            </a:endParaRPr>
          </a:p>
        </p:txBody>
      </p:sp>
      <p:sp>
        <p:nvSpPr>
          <p:cNvPr id="122" name="Rectangle 121"/>
          <p:cNvSpPr/>
          <p:nvPr/>
        </p:nvSpPr>
        <p:spPr>
          <a:xfrm>
            <a:off x="4312082" y="5372423"/>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23" name="Rectangle 122"/>
          <p:cNvSpPr/>
          <p:nvPr/>
        </p:nvSpPr>
        <p:spPr>
          <a:xfrm>
            <a:off x="3581205" y="6059820"/>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24" name="Rectangle 123"/>
          <p:cNvSpPr/>
          <p:nvPr/>
        </p:nvSpPr>
        <p:spPr>
          <a:xfrm>
            <a:off x="5168582" y="6059820"/>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sp>
        <p:nvSpPr>
          <p:cNvPr id="153" name="Rectangle 152"/>
          <p:cNvSpPr/>
          <p:nvPr/>
        </p:nvSpPr>
        <p:spPr>
          <a:xfrm>
            <a:off x="4312082" y="2661704"/>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54" name="Rectangle 153"/>
          <p:cNvSpPr/>
          <p:nvPr/>
        </p:nvSpPr>
        <p:spPr>
          <a:xfrm>
            <a:off x="3581205" y="3349101"/>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55" name="Rectangle 154"/>
          <p:cNvSpPr/>
          <p:nvPr/>
        </p:nvSpPr>
        <p:spPr>
          <a:xfrm>
            <a:off x="5168582" y="3349101"/>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57" name="Straight Arrow Connector 156"/>
          <p:cNvCxnSpPr/>
          <p:nvPr/>
        </p:nvCxnSpPr>
        <p:spPr>
          <a:xfrm flipH="1" flipV="1">
            <a:off x="5531166" y="3129304"/>
            <a:ext cx="231030" cy="20246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a:stCxn id="154" idx="3"/>
            <a:endCxn id="155" idx="1"/>
          </p:cNvCxnSpPr>
          <p:nvPr/>
        </p:nvCxnSpPr>
        <p:spPr>
          <a:xfrm>
            <a:off x="4805205" y="3583101"/>
            <a:ext cx="36337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p:nvPr/>
        </p:nvCxnSpPr>
        <p:spPr>
          <a:xfrm flipV="1">
            <a:off x="4075165" y="3124586"/>
            <a:ext cx="264692" cy="2193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2" name="Rectangle 161"/>
          <p:cNvSpPr/>
          <p:nvPr/>
        </p:nvSpPr>
        <p:spPr>
          <a:xfrm>
            <a:off x="4312082" y="1270586"/>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63" name="Rectangle 162"/>
          <p:cNvSpPr/>
          <p:nvPr/>
        </p:nvSpPr>
        <p:spPr>
          <a:xfrm>
            <a:off x="3581205" y="1957983"/>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64" name="Rectangle 163"/>
          <p:cNvSpPr/>
          <p:nvPr/>
        </p:nvSpPr>
        <p:spPr>
          <a:xfrm>
            <a:off x="5168582" y="1957983"/>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65" name="Straight Arrow Connector 164"/>
          <p:cNvCxnSpPr/>
          <p:nvPr/>
        </p:nvCxnSpPr>
        <p:spPr>
          <a:xfrm flipV="1">
            <a:off x="4067542" y="1726225"/>
            <a:ext cx="244540" cy="21443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a:stCxn id="164" idx="0"/>
          </p:cNvCxnSpPr>
          <p:nvPr/>
        </p:nvCxnSpPr>
        <p:spPr>
          <a:xfrm flipH="1" flipV="1">
            <a:off x="5501348" y="1726225"/>
            <a:ext cx="279234" cy="231758"/>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90" name="Rectangle 189"/>
          <p:cNvSpPr/>
          <p:nvPr/>
        </p:nvSpPr>
        <p:spPr>
          <a:xfrm>
            <a:off x="3581205" y="551423"/>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91" name="Rectangle 190"/>
          <p:cNvSpPr/>
          <p:nvPr/>
        </p:nvSpPr>
        <p:spPr>
          <a:xfrm>
            <a:off x="5168582" y="551423"/>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97" name="Straight Arrow Connector 196"/>
          <p:cNvCxnSpPr>
            <a:stCxn id="190" idx="3"/>
            <a:endCxn id="191" idx="1"/>
          </p:cNvCxnSpPr>
          <p:nvPr/>
        </p:nvCxnSpPr>
        <p:spPr>
          <a:xfrm>
            <a:off x="4805205" y="785423"/>
            <a:ext cx="363377" cy="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43" name="Rectangle 142"/>
          <p:cNvSpPr/>
          <p:nvPr/>
        </p:nvSpPr>
        <p:spPr>
          <a:xfrm>
            <a:off x="4312082" y="4052821"/>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44" name="Rectangle 143"/>
          <p:cNvSpPr/>
          <p:nvPr/>
        </p:nvSpPr>
        <p:spPr>
          <a:xfrm>
            <a:off x="3581205" y="4740218"/>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45" name="Rectangle 144"/>
          <p:cNvSpPr/>
          <p:nvPr/>
        </p:nvSpPr>
        <p:spPr>
          <a:xfrm>
            <a:off x="5168582" y="4740218"/>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46" name="Straight Arrow Connector 145"/>
          <p:cNvCxnSpPr/>
          <p:nvPr/>
        </p:nvCxnSpPr>
        <p:spPr>
          <a:xfrm flipV="1">
            <a:off x="4067542" y="4508460"/>
            <a:ext cx="244540" cy="21443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flipH="1" flipV="1">
            <a:off x="5335786" y="4520421"/>
            <a:ext cx="231030" cy="20246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a:off x="4805205" y="4915604"/>
            <a:ext cx="36337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p:nvPr/>
        </p:nvCxnSpPr>
        <p:spPr>
          <a:xfrm flipV="1">
            <a:off x="4251007" y="4515703"/>
            <a:ext cx="264692" cy="2193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0" name="Straight Arrow Connector 149"/>
          <p:cNvCxnSpPr>
            <a:stCxn id="145" idx="0"/>
          </p:cNvCxnSpPr>
          <p:nvPr/>
        </p:nvCxnSpPr>
        <p:spPr>
          <a:xfrm flipH="1" flipV="1">
            <a:off x="5501348" y="4508460"/>
            <a:ext cx="279234" cy="231758"/>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99" name="Straight Arrow Connector 198"/>
          <p:cNvCxnSpPr/>
          <p:nvPr/>
        </p:nvCxnSpPr>
        <p:spPr>
          <a:xfrm>
            <a:off x="4805205" y="5032832"/>
            <a:ext cx="363377" cy="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25" name="TextBox 224"/>
          <p:cNvSpPr txBox="1"/>
          <p:nvPr/>
        </p:nvSpPr>
        <p:spPr>
          <a:xfrm>
            <a:off x="8193862" y="6411848"/>
            <a:ext cx="928459" cy="369332"/>
          </a:xfrm>
          <a:prstGeom prst="rect">
            <a:avLst/>
          </a:prstGeom>
          <a:noFill/>
        </p:spPr>
        <p:txBody>
          <a:bodyPr wrap="none" rtlCol="0">
            <a:spAutoFit/>
          </a:bodyPr>
          <a:lstStyle/>
          <a:p>
            <a:r>
              <a:rPr lang="en-US" dirty="0" smtClean="0">
                <a:latin typeface="Helvetica"/>
                <a:cs typeface="Helvetica"/>
              </a:rPr>
              <a:t>Fig. 1A</a:t>
            </a:r>
            <a:endParaRPr lang="en-US" dirty="0">
              <a:latin typeface="Helvetica"/>
              <a:cs typeface="Helvetica"/>
            </a:endParaRPr>
          </a:p>
        </p:txBody>
      </p:sp>
      <p:sp>
        <p:nvSpPr>
          <p:cNvPr id="226" name="TextBox 225"/>
          <p:cNvSpPr txBox="1"/>
          <p:nvPr/>
        </p:nvSpPr>
        <p:spPr>
          <a:xfrm>
            <a:off x="9122321" y="4915604"/>
            <a:ext cx="3961360" cy="3139321"/>
          </a:xfrm>
          <a:prstGeom prst="rect">
            <a:avLst/>
          </a:prstGeom>
          <a:noFill/>
        </p:spPr>
        <p:txBody>
          <a:bodyPr wrap="square" rtlCol="0">
            <a:spAutoFit/>
          </a:bodyPr>
          <a:lstStyle/>
          <a:p>
            <a:pPr marL="285750" indent="-285750">
              <a:buFont typeface="Wingdings" charset="0"/>
              <a:buChar char="ß"/>
            </a:pPr>
            <a:r>
              <a:rPr lang="en-US" dirty="0" smtClean="0">
                <a:sym typeface="Wingdings"/>
              </a:rPr>
              <a:t>Is the idea that the ‘people and nature’ paradigm/perspective recognized that relationships occurred in all directions, but didn’t explicitly acknowledge feedbacks? Whereas, ‘People as nature’ focuses on these feedbacks and the interconnectedness of the three boxes? (Multicolored donut might not be best representation, but just for the sketch)</a:t>
            </a:r>
            <a:endParaRPr lang="en-US" dirty="0"/>
          </a:p>
        </p:txBody>
      </p:sp>
    </p:spTree>
    <p:extLst>
      <p:ext uri="{BB962C8B-B14F-4D97-AF65-F5344CB8AC3E}">
        <p14:creationId xmlns:p14="http://schemas.microsoft.com/office/powerpoint/2010/main" val="2187927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TotalTime>
  <Words>219</Words>
  <Application>Microsoft Macintosh PowerPoint</Application>
  <PresentationFormat>On-screen Show (4:3)</PresentationFormat>
  <Paragraphs>64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Helvetica</vt:lpstr>
      <vt:lpstr>Wingdings</vt:lpstr>
      <vt:lpstr>Arial</vt:lpstr>
      <vt:lpstr>Office Theme</vt:lpstr>
      <vt:lpstr>PowerPoint Presentation</vt:lpstr>
      <vt:lpstr>From Laura williams below: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Laura Dee</cp:lastModifiedBy>
  <cp:revision>21</cp:revision>
  <dcterms:created xsi:type="dcterms:W3CDTF">2019-07-09T16:00:22Z</dcterms:created>
  <dcterms:modified xsi:type="dcterms:W3CDTF">2019-07-10T22:09:10Z</dcterms:modified>
</cp:coreProperties>
</file>