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188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5" d="100"/>
          <a:sy n="65" d="100"/>
        </p:scale>
        <p:origin x="-1624" y="-9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2BDA91-470B-AF40-8E09-92B48FF8851C}" type="datetimeFigureOut">
              <a:rPr lang="en-US" smtClean="0"/>
              <a:t>9/7/19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CF31CC-2345-D248-B127-5C55EE3BE02B}" type="slidenum">
              <a:rPr lang="en-US" smtClean="0"/>
              <a:t>‹#›</a:t>
            </a:fld>
            <a:endParaRPr lang="en-US"/>
          </a:p>
        </p:txBody>
      </p:sp>
    </p:spTree>
    <p:extLst>
      <p:ext uri="{BB962C8B-B14F-4D97-AF65-F5344CB8AC3E}">
        <p14:creationId xmlns:p14="http://schemas.microsoft.com/office/powerpoint/2010/main" val="16293421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CF31CC-2345-D248-B127-5C55EE3BE02B}" type="slidenum">
              <a:rPr lang="en-US" smtClean="0"/>
              <a:t>1</a:t>
            </a:fld>
            <a:endParaRPr lang="en-US"/>
          </a:p>
        </p:txBody>
      </p:sp>
    </p:spTree>
    <p:extLst>
      <p:ext uri="{BB962C8B-B14F-4D97-AF65-F5344CB8AC3E}">
        <p14:creationId xmlns:p14="http://schemas.microsoft.com/office/powerpoint/2010/main" val="3065484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21DB6458-291A-B641-BDE4-320F8DCB0A95}"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1CD3C-B1CC-E54E-94F3-4C04D3EB515B}" type="slidenum">
              <a:rPr lang="en-US" smtClean="0"/>
              <a:t>‹#›</a:t>
            </a:fld>
            <a:endParaRPr lang="en-US"/>
          </a:p>
        </p:txBody>
      </p:sp>
    </p:spTree>
    <p:extLst>
      <p:ext uri="{BB962C8B-B14F-4D97-AF65-F5344CB8AC3E}">
        <p14:creationId xmlns:p14="http://schemas.microsoft.com/office/powerpoint/2010/main" val="3791602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21DB6458-291A-B641-BDE4-320F8DCB0A95}"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1CD3C-B1CC-E54E-94F3-4C04D3EB515B}" type="slidenum">
              <a:rPr lang="en-US" smtClean="0"/>
              <a:t>‹#›</a:t>
            </a:fld>
            <a:endParaRPr lang="en-US"/>
          </a:p>
        </p:txBody>
      </p:sp>
    </p:spTree>
    <p:extLst>
      <p:ext uri="{BB962C8B-B14F-4D97-AF65-F5344CB8AC3E}">
        <p14:creationId xmlns:p14="http://schemas.microsoft.com/office/powerpoint/2010/main" val="2363669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21DB6458-291A-B641-BDE4-320F8DCB0A95}"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1CD3C-B1CC-E54E-94F3-4C04D3EB515B}" type="slidenum">
              <a:rPr lang="en-US" smtClean="0"/>
              <a:t>‹#›</a:t>
            </a:fld>
            <a:endParaRPr lang="en-US"/>
          </a:p>
        </p:txBody>
      </p:sp>
    </p:spTree>
    <p:extLst>
      <p:ext uri="{BB962C8B-B14F-4D97-AF65-F5344CB8AC3E}">
        <p14:creationId xmlns:p14="http://schemas.microsoft.com/office/powerpoint/2010/main" val="3779746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21DB6458-291A-B641-BDE4-320F8DCB0A95}"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1CD3C-B1CC-E54E-94F3-4C04D3EB515B}" type="slidenum">
              <a:rPr lang="en-US" smtClean="0"/>
              <a:t>‹#›</a:t>
            </a:fld>
            <a:endParaRPr lang="en-US"/>
          </a:p>
        </p:txBody>
      </p:sp>
    </p:spTree>
    <p:extLst>
      <p:ext uri="{BB962C8B-B14F-4D97-AF65-F5344CB8AC3E}">
        <p14:creationId xmlns:p14="http://schemas.microsoft.com/office/powerpoint/2010/main" val="1933315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21DB6458-291A-B641-BDE4-320F8DCB0A95}"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1CD3C-B1CC-E54E-94F3-4C04D3EB515B}" type="slidenum">
              <a:rPr lang="en-US" smtClean="0"/>
              <a:t>‹#›</a:t>
            </a:fld>
            <a:endParaRPr lang="en-US"/>
          </a:p>
        </p:txBody>
      </p:sp>
    </p:spTree>
    <p:extLst>
      <p:ext uri="{BB962C8B-B14F-4D97-AF65-F5344CB8AC3E}">
        <p14:creationId xmlns:p14="http://schemas.microsoft.com/office/powerpoint/2010/main" val="3730574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21DB6458-291A-B641-BDE4-320F8DCB0A95}" type="datetimeFigureOut">
              <a:rPr lang="en-US" smtClean="0"/>
              <a:t>9/7/19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1CD3C-B1CC-E54E-94F3-4C04D3EB515B}" type="slidenum">
              <a:rPr lang="en-US" smtClean="0"/>
              <a:t>‹#›</a:t>
            </a:fld>
            <a:endParaRPr lang="en-US"/>
          </a:p>
        </p:txBody>
      </p:sp>
    </p:spTree>
    <p:extLst>
      <p:ext uri="{BB962C8B-B14F-4D97-AF65-F5344CB8AC3E}">
        <p14:creationId xmlns:p14="http://schemas.microsoft.com/office/powerpoint/2010/main" val="3900116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21DB6458-291A-B641-BDE4-320F8DCB0A95}" type="datetimeFigureOut">
              <a:rPr lang="en-US" smtClean="0"/>
              <a:t>9/7/19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71CD3C-B1CC-E54E-94F3-4C04D3EB515B}" type="slidenum">
              <a:rPr lang="en-US" smtClean="0"/>
              <a:t>‹#›</a:t>
            </a:fld>
            <a:endParaRPr lang="en-US"/>
          </a:p>
        </p:txBody>
      </p:sp>
    </p:spTree>
    <p:extLst>
      <p:ext uri="{BB962C8B-B14F-4D97-AF65-F5344CB8AC3E}">
        <p14:creationId xmlns:p14="http://schemas.microsoft.com/office/powerpoint/2010/main" val="1328687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21DB6458-291A-B641-BDE4-320F8DCB0A95}" type="datetimeFigureOut">
              <a:rPr lang="en-US" smtClean="0"/>
              <a:t>9/7/19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71CD3C-B1CC-E54E-94F3-4C04D3EB515B}" type="slidenum">
              <a:rPr lang="en-US" smtClean="0"/>
              <a:t>‹#›</a:t>
            </a:fld>
            <a:endParaRPr lang="en-US"/>
          </a:p>
        </p:txBody>
      </p:sp>
    </p:spTree>
    <p:extLst>
      <p:ext uri="{BB962C8B-B14F-4D97-AF65-F5344CB8AC3E}">
        <p14:creationId xmlns:p14="http://schemas.microsoft.com/office/powerpoint/2010/main" val="3555909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DB6458-291A-B641-BDE4-320F8DCB0A95}" type="datetimeFigureOut">
              <a:rPr lang="en-US" smtClean="0"/>
              <a:t>9/7/19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71CD3C-B1CC-E54E-94F3-4C04D3EB515B}" type="slidenum">
              <a:rPr lang="en-US" smtClean="0"/>
              <a:t>‹#›</a:t>
            </a:fld>
            <a:endParaRPr lang="en-US"/>
          </a:p>
        </p:txBody>
      </p:sp>
    </p:spTree>
    <p:extLst>
      <p:ext uri="{BB962C8B-B14F-4D97-AF65-F5344CB8AC3E}">
        <p14:creationId xmlns:p14="http://schemas.microsoft.com/office/powerpoint/2010/main" val="1161014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21DB6458-291A-B641-BDE4-320F8DCB0A95}" type="datetimeFigureOut">
              <a:rPr lang="en-US" smtClean="0"/>
              <a:t>9/7/19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1CD3C-B1CC-E54E-94F3-4C04D3EB515B}" type="slidenum">
              <a:rPr lang="en-US" smtClean="0"/>
              <a:t>‹#›</a:t>
            </a:fld>
            <a:endParaRPr lang="en-US"/>
          </a:p>
        </p:txBody>
      </p:sp>
    </p:spTree>
    <p:extLst>
      <p:ext uri="{BB962C8B-B14F-4D97-AF65-F5344CB8AC3E}">
        <p14:creationId xmlns:p14="http://schemas.microsoft.com/office/powerpoint/2010/main" val="3514742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21DB6458-291A-B641-BDE4-320F8DCB0A95}" type="datetimeFigureOut">
              <a:rPr lang="en-US" smtClean="0"/>
              <a:t>9/7/19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1CD3C-B1CC-E54E-94F3-4C04D3EB515B}" type="slidenum">
              <a:rPr lang="en-US" smtClean="0"/>
              <a:t>‹#›</a:t>
            </a:fld>
            <a:endParaRPr lang="en-US"/>
          </a:p>
        </p:txBody>
      </p:sp>
    </p:spTree>
    <p:extLst>
      <p:ext uri="{BB962C8B-B14F-4D97-AF65-F5344CB8AC3E}">
        <p14:creationId xmlns:p14="http://schemas.microsoft.com/office/powerpoint/2010/main" val="28857931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B6458-291A-B641-BDE4-320F8DCB0A95}" type="datetimeFigureOut">
              <a:rPr lang="en-US" smtClean="0"/>
              <a:t>9/7/19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71CD3C-B1CC-E54E-94F3-4C04D3EB515B}" type="slidenum">
              <a:rPr lang="en-US" smtClean="0"/>
              <a:t>‹#›</a:t>
            </a:fld>
            <a:endParaRPr lang="en-US"/>
          </a:p>
        </p:txBody>
      </p:sp>
    </p:spTree>
    <p:extLst>
      <p:ext uri="{BB962C8B-B14F-4D97-AF65-F5344CB8AC3E}">
        <p14:creationId xmlns:p14="http://schemas.microsoft.com/office/powerpoint/2010/main" val="1207980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32186" y="5274648"/>
            <a:ext cx="646331" cy="338554"/>
          </a:xfrm>
          <a:prstGeom prst="rect">
            <a:avLst/>
          </a:prstGeom>
          <a:noFill/>
          <a:effectLst/>
        </p:spPr>
        <p:txBody>
          <a:bodyPr wrap="none" rtlCol="0">
            <a:spAutoFit/>
          </a:bodyPr>
          <a:lstStyle/>
          <a:p>
            <a:pPr algn="r"/>
            <a:r>
              <a:rPr lang="en-US" sz="1600" dirty="0" smtClean="0">
                <a:latin typeface="Helvetica"/>
                <a:cs typeface="Helvetica"/>
              </a:rPr>
              <a:t>2020</a:t>
            </a:r>
          </a:p>
        </p:txBody>
      </p:sp>
      <p:sp>
        <p:nvSpPr>
          <p:cNvPr id="9" name="TextBox 8"/>
          <p:cNvSpPr txBox="1"/>
          <p:nvPr/>
        </p:nvSpPr>
        <p:spPr>
          <a:xfrm>
            <a:off x="232186" y="3922367"/>
            <a:ext cx="646331" cy="338554"/>
          </a:xfrm>
          <a:prstGeom prst="rect">
            <a:avLst/>
          </a:prstGeom>
          <a:noFill/>
          <a:effectLst/>
        </p:spPr>
        <p:txBody>
          <a:bodyPr wrap="none" rtlCol="0">
            <a:spAutoFit/>
          </a:bodyPr>
          <a:lstStyle/>
          <a:p>
            <a:pPr algn="r"/>
            <a:r>
              <a:rPr lang="en-US" sz="1600" dirty="0" smtClean="0">
                <a:latin typeface="Helvetica"/>
                <a:cs typeface="Helvetica"/>
              </a:rPr>
              <a:t>2010</a:t>
            </a:r>
          </a:p>
        </p:txBody>
      </p:sp>
      <p:sp>
        <p:nvSpPr>
          <p:cNvPr id="10" name="TextBox 9"/>
          <p:cNvSpPr txBox="1"/>
          <p:nvPr/>
        </p:nvSpPr>
        <p:spPr>
          <a:xfrm>
            <a:off x="258581" y="2511116"/>
            <a:ext cx="646331" cy="338554"/>
          </a:xfrm>
          <a:prstGeom prst="rect">
            <a:avLst/>
          </a:prstGeom>
          <a:noFill/>
          <a:effectLst/>
        </p:spPr>
        <p:txBody>
          <a:bodyPr wrap="none" rtlCol="0">
            <a:spAutoFit/>
          </a:bodyPr>
          <a:lstStyle/>
          <a:p>
            <a:pPr algn="r"/>
            <a:r>
              <a:rPr lang="en-US" sz="1600" dirty="0" smtClean="0">
                <a:latin typeface="Helvetica"/>
                <a:cs typeface="Helvetica"/>
              </a:rPr>
              <a:t>2000</a:t>
            </a:r>
          </a:p>
        </p:txBody>
      </p:sp>
      <p:sp>
        <p:nvSpPr>
          <p:cNvPr id="11" name="TextBox 10"/>
          <p:cNvSpPr txBox="1"/>
          <p:nvPr/>
        </p:nvSpPr>
        <p:spPr>
          <a:xfrm>
            <a:off x="232186" y="1864461"/>
            <a:ext cx="646331" cy="338554"/>
          </a:xfrm>
          <a:prstGeom prst="rect">
            <a:avLst/>
          </a:prstGeom>
          <a:noFill/>
          <a:effectLst/>
        </p:spPr>
        <p:txBody>
          <a:bodyPr wrap="none" rtlCol="0">
            <a:spAutoFit/>
          </a:bodyPr>
          <a:lstStyle/>
          <a:p>
            <a:pPr algn="r"/>
            <a:r>
              <a:rPr lang="en-US" sz="1600" dirty="0" smtClean="0">
                <a:latin typeface="Helvetica"/>
                <a:cs typeface="Helvetica"/>
              </a:rPr>
              <a:t>1990</a:t>
            </a:r>
          </a:p>
        </p:txBody>
      </p:sp>
      <p:sp>
        <p:nvSpPr>
          <p:cNvPr id="12" name="TextBox 11"/>
          <p:cNvSpPr txBox="1"/>
          <p:nvPr/>
        </p:nvSpPr>
        <p:spPr>
          <a:xfrm>
            <a:off x="232186" y="785362"/>
            <a:ext cx="646331" cy="338554"/>
          </a:xfrm>
          <a:prstGeom prst="rect">
            <a:avLst/>
          </a:prstGeom>
          <a:noFill/>
          <a:effectLst/>
        </p:spPr>
        <p:txBody>
          <a:bodyPr wrap="none" rtlCol="0">
            <a:spAutoFit/>
          </a:bodyPr>
          <a:lstStyle/>
          <a:p>
            <a:pPr algn="r"/>
            <a:r>
              <a:rPr lang="en-US" sz="1600" dirty="0" smtClean="0">
                <a:latin typeface="Helvetica"/>
                <a:cs typeface="Helvetica"/>
              </a:rPr>
              <a:t>1970</a:t>
            </a:r>
          </a:p>
        </p:txBody>
      </p:sp>
      <p:sp>
        <p:nvSpPr>
          <p:cNvPr id="14" name="TextBox 13"/>
          <p:cNvSpPr txBox="1"/>
          <p:nvPr/>
        </p:nvSpPr>
        <p:spPr>
          <a:xfrm>
            <a:off x="232186" y="352918"/>
            <a:ext cx="646331" cy="338554"/>
          </a:xfrm>
          <a:prstGeom prst="rect">
            <a:avLst/>
          </a:prstGeom>
          <a:noFill/>
          <a:effectLst/>
        </p:spPr>
        <p:txBody>
          <a:bodyPr wrap="none" rtlCol="0">
            <a:spAutoFit/>
          </a:bodyPr>
          <a:lstStyle/>
          <a:p>
            <a:pPr algn="r"/>
            <a:r>
              <a:rPr lang="en-US" sz="1600" dirty="0" smtClean="0">
                <a:latin typeface="Helvetica"/>
                <a:cs typeface="Helvetica"/>
              </a:rPr>
              <a:t>1960</a:t>
            </a:r>
          </a:p>
        </p:txBody>
      </p:sp>
      <p:sp>
        <p:nvSpPr>
          <p:cNvPr id="15" name="TextBox 14"/>
          <p:cNvSpPr txBox="1"/>
          <p:nvPr/>
        </p:nvSpPr>
        <p:spPr>
          <a:xfrm>
            <a:off x="232186" y="1217805"/>
            <a:ext cx="646331" cy="338554"/>
          </a:xfrm>
          <a:prstGeom prst="rect">
            <a:avLst/>
          </a:prstGeom>
          <a:noFill/>
          <a:effectLst/>
        </p:spPr>
        <p:txBody>
          <a:bodyPr wrap="none" rtlCol="0">
            <a:spAutoFit/>
          </a:bodyPr>
          <a:lstStyle/>
          <a:p>
            <a:pPr algn="r"/>
            <a:r>
              <a:rPr lang="en-US" sz="1600" dirty="0" smtClean="0">
                <a:latin typeface="Helvetica"/>
                <a:cs typeface="Helvetica"/>
              </a:rPr>
              <a:t>1980</a:t>
            </a:r>
          </a:p>
        </p:txBody>
      </p:sp>
      <p:sp>
        <p:nvSpPr>
          <p:cNvPr id="17" name="TextBox 16"/>
          <p:cNvSpPr txBox="1"/>
          <p:nvPr/>
        </p:nvSpPr>
        <p:spPr>
          <a:xfrm>
            <a:off x="-11012" y="20913"/>
            <a:ext cx="954107" cy="338554"/>
          </a:xfrm>
          <a:prstGeom prst="rect">
            <a:avLst/>
          </a:prstGeom>
          <a:noFill/>
          <a:effectLst/>
        </p:spPr>
        <p:txBody>
          <a:bodyPr wrap="none" rtlCol="0">
            <a:spAutoFit/>
          </a:bodyPr>
          <a:lstStyle/>
          <a:p>
            <a:pPr algn="r"/>
            <a:r>
              <a:rPr lang="en-US" sz="1600" dirty="0" smtClean="0">
                <a:latin typeface="Helvetica"/>
                <a:cs typeface="Helvetica"/>
              </a:rPr>
              <a:t>Timeline</a:t>
            </a:r>
          </a:p>
        </p:txBody>
      </p:sp>
      <p:cxnSp>
        <p:nvCxnSpPr>
          <p:cNvPr id="46" name="Straight Connector 45"/>
          <p:cNvCxnSpPr/>
          <p:nvPr/>
        </p:nvCxnSpPr>
        <p:spPr>
          <a:xfrm flipV="1">
            <a:off x="1099399" y="354360"/>
            <a:ext cx="5680447" cy="17474"/>
          </a:xfrm>
          <a:prstGeom prst="line">
            <a:avLst/>
          </a:prstGeom>
          <a:ln>
            <a:solidFill>
              <a:schemeClr val="tx1">
                <a:lumMod val="50000"/>
                <a:lumOff val="50000"/>
              </a:schemeClr>
            </a:solidFill>
            <a:prstDash val="dot"/>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flipV="1">
            <a:off x="1099399" y="2511116"/>
            <a:ext cx="5680447" cy="31051"/>
          </a:xfrm>
          <a:prstGeom prst="line">
            <a:avLst/>
          </a:prstGeom>
          <a:ln>
            <a:solidFill>
              <a:schemeClr val="tx1">
                <a:lumMod val="50000"/>
                <a:lumOff val="50000"/>
              </a:schemeClr>
            </a:solidFill>
            <a:prstDash val="dot"/>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1013915" y="352918"/>
            <a:ext cx="1967982" cy="369332"/>
          </a:xfrm>
          <a:prstGeom prst="rect">
            <a:avLst/>
          </a:prstGeom>
          <a:noFill/>
          <a:effectLst/>
        </p:spPr>
        <p:txBody>
          <a:bodyPr wrap="none" rtlCol="0">
            <a:spAutoFit/>
          </a:bodyPr>
          <a:lstStyle/>
          <a:p>
            <a:r>
              <a:rPr lang="en-US" dirty="0" smtClean="0">
                <a:latin typeface="Helvetica"/>
                <a:cs typeface="Helvetica"/>
              </a:rPr>
              <a:t>Nature for Nature</a:t>
            </a:r>
            <a:endParaRPr lang="en-US" dirty="0">
              <a:latin typeface="Helvetica"/>
              <a:cs typeface="Helvetica"/>
            </a:endParaRPr>
          </a:p>
        </p:txBody>
      </p:sp>
      <p:sp>
        <p:nvSpPr>
          <p:cNvPr id="49" name="TextBox 48"/>
          <p:cNvSpPr txBox="1"/>
          <p:nvPr/>
        </p:nvSpPr>
        <p:spPr>
          <a:xfrm>
            <a:off x="1013915" y="1217805"/>
            <a:ext cx="2507192" cy="369332"/>
          </a:xfrm>
          <a:prstGeom prst="rect">
            <a:avLst/>
          </a:prstGeom>
          <a:noFill/>
          <a:effectLst/>
        </p:spPr>
        <p:txBody>
          <a:bodyPr wrap="none" rtlCol="0">
            <a:spAutoFit/>
          </a:bodyPr>
          <a:lstStyle/>
          <a:p>
            <a:r>
              <a:rPr lang="en-US" dirty="0" smtClean="0">
                <a:latin typeface="Helvetica"/>
                <a:cs typeface="Helvetica"/>
              </a:rPr>
              <a:t>Nature Despite People</a:t>
            </a:r>
            <a:endParaRPr lang="en-US" dirty="0">
              <a:latin typeface="Helvetica"/>
              <a:cs typeface="Helvetica"/>
            </a:endParaRPr>
          </a:p>
        </p:txBody>
      </p:sp>
      <p:cxnSp>
        <p:nvCxnSpPr>
          <p:cNvPr id="63" name="Straight Connector 62"/>
          <p:cNvCxnSpPr/>
          <p:nvPr/>
        </p:nvCxnSpPr>
        <p:spPr>
          <a:xfrm>
            <a:off x="1099399" y="1186780"/>
            <a:ext cx="5680447" cy="28659"/>
          </a:xfrm>
          <a:prstGeom prst="line">
            <a:avLst/>
          </a:prstGeom>
          <a:ln>
            <a:solidFill>
              <a:schemeClr val="tx1">
                <a:lumMod val="50000"/>
                <a:lumOff val="50000"/>
              </a:schemeClr>
            </a:solidFill>
            <a:prstDash val="dot"/>
          </a:ln>
          <a:effectLst/>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a:off x="956669" y="430447"/>
            <a:ext cx="0" cy="6362353"/>
          </a:xfrm>
          <a:prstGeom prst="line">
            <a:avLst/>
          </a:prstGeom>
          <a:ln>
            <a:solidFill>
              <a:srgbClr val="000000"/>
            </a:solidFill>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1099399" y="2570086"/>
            <a:ext cx="1993905" cy="369332"/>
          </a:xfrm>
          <a:prstGeom prst="rect">
            <a:avLst/>
          </a:prstGeom>
          <a:noFill/>
          <a:effectLst/>
        </p:spPr>
        <p:txBody>
          <a:bodyPr wrap="none" rtlCol="0">
            <a:spAutoFit/>
          </a:bodyPr>
          <a:lstStyle/>
          <a:p>
            <a:r>
              <a:rPr lang="en-US" dirty="0" smtClean="0">
                <a:latin typeface="Helvetica"/>
                <a:cs typeface="Helvetica"/>
              </a:rPr>
              <a:t>Nature for People</a:t>
            </a:r>
            <a:endParaRPr lang="en-US" dirty="0">
              <a:latin typeface="Helvetica"/>
              <a:cs typeface="Helvetica"/>
            </a:endParaRPr>
          </a:p>
        </p:txBody>
      </p:sp>
      <p:cxnSp>
        <p:nvCxnSpPr>
          <p:cNvPr id="77" name="Straight Connector 76"/>
          <p:cNvCxnSpPr/>
          <p:nvPr/>
        </p:nvCxnSpPr>
        <p:spPr>
          <a:xfrm>
            <a:off x="1099399" y="3897554"/>
            <a:ext cx="5680447" cy="0"/>
          </a:xfrm>
          <a:prstGeom prst="line">
            <a:avLst/>
          </a:prstGeom>
          <a:ln>
            <a:solidFill>
              <a:schemeClr val="tx1">
                <a:lumMod val="50000"/>
                <a:lumOff val="50000"/>
              </a:schemeClr>
            </a:solidFill>
            <a:prstDash val="dot"/>
          </a:ln>
          <a:effectLst/>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1041678" y="3922367"/>
            <a:ext cx="2109660" cy="369332"/>
          </a:xfrm>
          <a:prstGeom prst="rect">
            <a:avLst/>
          </a:prstGeom>
          <a:noFill/>
          <a:effectLst/>
        </p:spPr>
        <p:txBody>
          <a:bodyPr wrap="none" rtlCol="0">
            <a:spAutoFit/>
          </a:bodyPr>
          <a:lstStyle/>
          <a:p>
            <a:r>
              <a:rPr lang="en-US" dirty="0" smtClean="0">
                <a:latin typeface="Helvetica"/>
                <a:cs typeface="Helvetica"/>
              </a:rPr>
              <a:t>People and Nature</a:t>
            </a:r>
            <a:endParaRPr lang="en-US" dirty="0">
              <a:latin typeface="Helvetica"/>
              <a:cs typeface="Helvetica"/>
            </a:endParaRPr>
          </a:p>
        </p:txBody>
      </p:sp>
      <p:sp>
        <p:nvSpPr>
          <p:cNvPr id="79" name="TextBox 78"/>
          <p:cNvSpPr txBox="1"/>
          <p:nvPr/>
        </p:nvSpPr>
        <p:spPr>
          <a:xfrm>
            <a:off x="1013915" y="5313724"/>
            <a:ext cx="1968320" cy="369332"/>
          </a:xfrm>
          <a:prstGeom prst="rect">
            <a:avLst/>
          </a:prstGeom>
          <a:noFill/>
          <a:effectLst/>
        </p:spPr>
        <p:txBody>
          <a:bodyPr wrap="none" rtlCol="0">
            <a:spAutoFit/>
          </a:bodyPr>
          <a:lstStyle/>
          <a:p>
            <a:r>
              <a:rPr lang="en-US" dirty="0" smtClean="0">
                <a:latin typeface="Helvetica"/>
                <a:cs typeface="Helvetica"/>
              </a:rPr>
              <a:t>People as Nature</a:t>
            </a:r>
            <a:endParaRPr lang="en-US" dirty="0">
              <a:latin typeface="Helvetica"/>
              <a:cs typeface="Helvetica"/>
            </a:endParaRPr>
          </a:p>
        </p:txBody>
      </p:sp>
      <p:cxnSp>
        <p:nvCxnSpPr>
          <p:cNvPr id="80" name="Straight Connector 79"/>
          <p:cNvCxnSpPr/>
          <p:nvPr/>
        </p:nvCxnSpPr>
        <p:spPr>
          <a:xfrm>
            <a:off x="1099399" y="5311554"/>
            <a:ext cx="5680447" cy="0"/>
          </a:xfrm>
          <a:prstGeom prst="line">
            <a:avLst/>
          </a:prstGeom>
          <a:ln>
            <a:solidFill>
              <a:schemeClr val="tx1">
                <a:lumMod val="50000"/>
                <a:lumOff val="50000"/>
              </a:schemeClr>
            </a:solidFill>
            <a:prstDash val="dot"/>
          </a:ln>
          <a:effectLst/>
        </p:spPr>
        <p:style>
          <a:lnRef idx="2">
            <a:schemeClr val="accent1"/>
          </a:lnRef>
          <a:fillRef idx="0">
            <a:schemeClr val="accent1"/>
          </a:fillRef>
          <a:effectRef idx="1">
            <a:schemeClr val="accent1"/>
          </a:effectRef>
          <a:fontRef idx="minor">
            <a:schemeClr val="tx1"/>
          </a:fontRef>
        </p:style>
      </p:cxnSp>
      <p:sp>
        <p:nvSpPr>
          <p:cNvPr id="200" name="Donut 199"/>
          <p:cNvSpPr/>
          <p:nvPr/>
        </p:nvSpPr>
        <p:spPr>
          <a:xfrm>
            <a:off x="4243384" y="5450575"/>
            <a:ext cx="1440000" cy="1440000"/>
          </a:xfrm>
          <a:prstGeom prst="donut">
            <a:avLst>
              <a:gd name="adj" fmla="val 28924"/>
            </a:avLst>
          </a:prstGeom>
          <a:gradFill flip="none" rotWithShape="1">
            <a:gsLst>
              <a:gs pos="7000">
                <a:schemeClr val="accent1"/>
              </a:gs>
              <a:gs pos="100000">
                <a:srgbClr val="FF0000"/>
              </a:gs>
              <a:gs pos="38000">
                <a:schemeClr val="accent1"/>
              </a:gs>
              <a:gs pos="51000">
                <a:schemeClr val="accent3"/>
              </a:gs>
              <a:gs pos="50000">
                <a:schemeClr val="accent3"/>
              </a:gs>
              <a:gs pos="68000">
                <a:srgbClr val="FF0000"/>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solidFill>
                <a:schemeClr val="tx1"/>
              </a:solidFill>
            </a:endParaRPr>
          </a:p>
        </p:txBody>
      </p:sp>
      <p:sp>
        <p:nvSpPr>
          <p:cNvPr id="122" name="Rectangle 121"/>
          <p:cNvSpPr/>
          <p:nvPr/>
        </p:nvSpPr>
        <p:spPr>
          <a:xfrm>
            <a:off x="4312082" y="5372423"/>
            <a:ext cx="1224000" cy="46799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People</a:t>
            </a:r>
            <a:endParaRPr lang="en-US" sz="1400" b="1" dirty="0">
              <a:solidFill>
                <a:srgbClr val="000000"/>
              </a:solidFill>
              <a:latin typeface="Helvetica"/>
              <a:cs typeface="Helvetica"/>
            </a:endParaRPr>
          </a:p>
        </p:txBody>
      </p:sp>
      <p:sp>
        <p:nvSpPr>
          <p:cNvPr id="123" name="Rectangle 122"/>
          <p:cNvSpPr/>
          <p:nvPr/>
        </p:nvSpPr>
        <p:spPr>
          <a:xfrm>
            <a:off x="3581205" y="6059820"/>
            <a:ext cx="1224000" cy="46799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Biodiversity</a:t>
            </a:r>
            <a:endParaRPr lang="en-US" sz="1400" b="1" dirty="0">
              <a:solidFill>
                <a:srgbClr val="000000"/>
              </a:solidFill>
              <a:latin typeface="Helvetica"/>
              <a:cs typeface="Helvetica"/>
            </a:endParaRPr>
          </a:p>
        </p:txBody>
      </p:sp>
      <p:sp>
        <p:nvSpPr>
          <p:cNvPr id="124" name="Rectangle 123"/>
          <p:cNvSpPr/>
          <p:nvPr/>
        </p:nvSpPr>
        <p:spPr>
          <a:xfrm>
            <a:off x="5168582" y="6059820"/>
            <a:ext cx="1224000" cy="46799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Ecosystem function</a:t>
            </a:r>
            <a:endParaRPr lang="en-US" sz="1400" b="1" dirty="0">
              <a:solidFill>
                <a:srgbClr val="000000"/>
              </a:solidFill>
              <a:latin typeface="Helvetica"/>
              <a:cs typeface="Helvetica"/>
            </a:endParaRPr>
          </a:p>
        </p:txBody>
      </p:sp>
      <p:sp>
        <p:nvSpPr>
          <p:cNvPr id="153" name="Rectangle 152"/>
          <p:cNvSpPr/>
          <p:nvPr/>
        </p:nvSpPr>
        <p:spPr>
          <a:xfrm>
            <a:off x="4312082" y="2661704"/>
            <a:ext cx="1224000" cy="467999"/>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People</a:t>
            </a:r>
            <a:endParaRPr lang="en-US" sz="1400" b="1" dirty="0">
              <a:solidFill>
                <a:srgbClr val="000000"/>
              </a:solidFill>
              <a:latin typeface="Helvetica"/>
              <a:cs typeface="Helvetica"/>
            </a:endParaRPr>
          </a:p>
        </p:txBody>
      </p:sp>
      <p:sp>
        <p:nvSpPr>
          <p:cNvPr id="154" name="Rectangle 153"/>
          <p:cNvSpPr/>
          <p:nvPr/>
        </p:nvSpPr>
        <p:spPr>
          <a:xfrm>
            <a:off x="3581205" y="3349101"/>
            <a:ext cx="1224000" cy="46799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Biodiversity</a:t>
            </a:r>
            <a:endParaRPr lang="en-US" sz="1400" b="1" dirty="0">
              <a:solidFill>
                <a:srgbClr val="000000"/>
              </a:solidFill>
              <a:latin typeface="Helvetica"/>
              <a:cs typeface="Helvetica"/>
            </a:endParaRPr>
          </a:p>
        </p:txBody>
      </p:sp>
      <p:sp>
        <p:nvSpPr>
          <p:cNvPr id="155" name="Rectangle 154"/>
          <p:cNvSpPr/>
          <p:nvPr/>
        </p:nvSpPr>
        <p:spPr>
          <a:xfrm>
            <a:off x="5168582" y="3349101"/>
            <a:ext cx="1224000" cy="46799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Ecosystem function</a:t>
            </a:r>
            <a:endParaRPr lang="en-US" sz="1400" b="1" dirty="0">
              <a:solidFill>
                <a:srgbClr val="000000"/>
              </a:solidFill>
              <a:latin typeface="Helvetica"/>
              <a:cs typeface="Helvetica"/>
            </a:endParaRPr>
          </a:p>
        </p:txBody>
      </p:sp>
      <p:cxnSp>
        <p:nvCxnSpPr>
          <p:cNvPr id="157" name="Straight Arrow Connector 156"/>
          <p:cNvCxnSpPr/>
          <p:nvPr/>
        </p:nvCxnSpPr>
        <p:spPr>
          <a:xfrm flipH="1" flipV="1">
            <a:off x="5531166" y="3129304"/>
            <a:ext cx="231030" cy="20246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8" name="Straight Arrow Connector 157"/>
          <p:cNvCxnSpPr>
            <a:stCxn id="154" idx="3"/>
            <a:endCxn id="155" idx="1"/>
          </p:cNvCxnSpPr>
          <p:nvPr/>
        </p:nvCxnSpPr>
        <p:spPr>
          <a:xfrm>
            <a:off x="4805205" y="3583101"/>
            <a:ext cx="363377"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9" name="Straight Arrow Connector 158"/>
          <p:cNvCxnSpPr/>
          <p:nvPr/>
        </p:nvCxnSpPr>
        <p:spPr>
          <a:xfrm flipV="1">
            <a:off x="4075165" y="3124586"/>
            <a:ext cx="264692" cy="21939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62" name="Rectangle 161"/>
          <p:cNvSpPr/>
          <p:nvPr/>
        </p:nvSpPr>
        <p:spPr>
          <a:xfrm>
            <a:off x="4312082" y="1270586"/>
            <a:ext cx="1224000" cy="467999"/>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People</a:t>
            </a:r>
            <a:endParaRPr lang="en-US" sz="1400" b="1" dirty="0">
              <a:solidFill>
                <a:srgbClr val="000000"/>
              </a:solidFill>
              <a:latin typeface="Helvetica"/>
              <a:cs typeface="Helvetica"/>
            </a:endParaRPr>
          </a:p>
        </p:txBody>
      </p:sp>
      <p:sp>
        <p:nvSpPr>
          <p:cNvPr id="163" name="Rectangle 162"/>
          <p:cNvSpPr/>
          <p:nvPr/>
        </p:nvSpPr>
        <p:spPr>
          <a:xfrm>
            <a:off x="3581205" y="1957983"/>
            <a:ext cx="1224000" cy="46799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Biodiversity</a:t>
            </a:r>
            <a:endParaRPr lang="en-US" sz="1400" b="1" dirty="0">
              <a:solidFill>
                <a:srgbClr val="000000"/>
              </a:solidFill>
              <a:latin typeface="Helvetica"/>
              <a:cs typeface="Helvetica"/>
            </a:endParaRPr>
          </a:p>
        </p:txBody>
      </p:sp>
      <p:sp>
        <p:nvSpPr>
          <p:cNvPr id="164" name="Rectangle 163"/>
          <p:cNvSpPr/>
          <p:nvPr/>
        </p:nvSpPr>
        <p:spPr>
          <a:xfrm>
            <a:off x="5168582" y="1957983"/>
            <a:ext cx="1224000" cy="46799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Ecosystem function</a:t>
            </a:r>
            <a:endParaRPr lang="en-US" sz="1400" b="1" dirty="0">
              <a:solidFill>
                <a:srgbClr val="000000"/>
              </a:solidFill>
              <a:latin typeface="Helvetica"/>
              <a:cs typeface="Helvetica"/>
            </a:endParaRPr>
          </a:p>
        </p:txBody>
      </p:sp>
      <p:cxnSp>
        <p:nvCxnSpPr>
          <p:cNvPr id="165" name="Straight Arrow Connector 164"/>
          <p:cNvCxnSpPr/>
          <p:nvPr/>
        </p:nvCxnSpPr>
        <p:spPr>
          <a:xfrm flipV="1">
            <a:off x="4067542" y="1726225"/>
            <a:ext cx="244540" cy="214430"/>
          </a:xfrm>
          <a:prstGeom prst="straightConnector1">
            <a:avLst/>
          </a:prstGeom>
          <a:ln>
            <a:solidFill>
              <a:schemeClr val="tx1"/>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169" name="Straight Arrow Connector 168"/>
          <p:cNvCxnSpPr>
            <a:stCxn id="164" idx="0"/>
          </p:cNvCxnSpPr>
          <p:nvPr/>
        </p:nvCxnSpPr>
        <p:spPr>
          <a:xfrm flipH="1" flipV="1">
            <a:off x="5501348" y="1726225"/>
            <a:ext cx="279234" cy="231758"/>
          </a:xfrm>
          <a:prstGeom prst="straightConnector1">
            <a:avLst/>
          </a:prstGeom>
          <a:ln>
            <a:solidFill>
              <a:schemeClr val="tx1"/>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190" name="Rectangle 189"/>
          <p:cNvSpPr/>
          <p:nvPr/>
        </p:nvSpPr>
        <p:spPr>
          <a:xfrm>
            <a:off x="3581205" y="551423"/>
            <a:ext cx="1224000" cy="46799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Biodiversity</a:t>
            </a:r>
            <a:endParaRPr lang="en-US" sz="1400" b="1" dirty="0">
              <a:solidFill>
                <a:srgbClr val="000000"/>
              </a:solidFill>
              <a:latin typeface="Helvetica"/>
              <a:cs typeface="Helvetica"/>
            </a:endParaRPr>
          </a:p>
        </p:txBody>
      </p:sp>
      <p:sp>
        <p:nvSpPr>
          <p:cNvPr id="191" name="Rectangle 190"/>
          <p:cNvSpPr/>
          <p:nvPr/>
        </p:nvSpPr>
        <p:spPr>
          <a:xfrm>
            <a:off x="5168582" y="551423"/>
            <a:ext cx="1224000" cy="46799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Ecosystem function</a:t>
            </a:r>
            <a:endParaRPr lang="en-US" sz="1400" b="1" dirty="0">
              <a:solidFill>
                <a:srgbClr val="000000"/>
              </a:solidFill>
              <a:latin typeface="Helvetica"/>
              <a:cs typeface="Helvetica"/>
            </a:endParaRPr>
          </a:p>
        </p:txBody>
      </p:sp>
      <p:cxnSp>
        <p:nvCxnSpPr>
          <p:cNvPr id="197" name="Straight Arrow Connector 196"/>
          <p:cNvCxnSpPr>
            <a:stCxn id="190" idx="3"/>
            <a:endCxn id="191" idx="1"/>
          </p:cNvCxnSpPr>
          <p:nvPr/>
        </p:nvCxnSpPr>
        <p:spPr>
          <a:xfrm>
            <a:off x="4805205" y="785423"/>
            <a:ext cx="363377" cy="0"/>
          </a:xfrm>
          <a:prstGeom prst="straightConnector1">
            <a:avLst/>
          </a:prstGeom>
          <a:ln>
            <a:solidFill>
              <a:schemeClr val="tx1"/>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143" name="Rectangle 142"/>
          <p:cNvSpPr/>
          <p:nvPr/>
        </p:nvSpPr>
        <p:spPr>
          <a:xfrm>
            <a:off x="4312082" y="4052821"/>
            <a:ext cx="1224000" cy="467999"/>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People</a:t>
            </a:r>
            <a:endParaRPr lang="en-US" sz="1400" b="1" dirty="0">
              <a:solidFill>
                <a:srgbClr val="000000"/>
              </a:solidFill>
              <a:latin typeface="Helvetica"/>
              <a:cs typeface="Helvetica"/>
            </a:endParaRPr>
          </a:p>
        </p:txBody>
      </p:sp>
      <p:sp>
        <p:nvSpPr>
          <p:cNvPr id="144" name="Rectangle 143"/>
          <p:cNvSpPr/>
          <p:nvPr/>
        </p:nvSpPr>
        <p:spPr>
          <a:xfrm>
            <a:off x="3581205" y="4740218"/>
            <a:ext cx="1224000" cy="46799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Biodiversity</a:t>
            </a:r>
            <a:endParaRPr lang="en-US" sz="1400" b="1" dirty="0">
              <a:solidFill>
                <a:srgbClr val="000000"/>
              </a:solidFill>
              <a:latin typeface="Helvetica"/>
              <a:cs typeface="Helvetica"/>
            </a:endParaRPr>
          </a:p>
        </p:txBody>
      </p:sp>
      <p:sp>
        <p:nvSpPr>
          <p:cNvPr id="145" name="Rectangle 144"/>
          <p:cNvSpPr/>
          <p:nvPr/>
        </p:nvSpPr>
        <p:spPr>
          <a:xfrm>
            <a:off x="5168582" y="4740218"/>
            <a:ext cx="1224000" cy="46799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rgbClr val="000000"/>
                </a:solidFill>
                <a:latin typeface="Helvetica"/>
                <a:cs typeface="Helvetica"/>
              </a:rPr>
              <a:t>Ecosystem function</a:t>
            </a:r>
            <a:endParaRPr lang="en-US" sz="1400" b="1" dirty="0">
              <a:solidFill>
                <a:srgbClr val="000000"/>
              </a:solidFill>
              <a:latin typeface="Helvetica"/>
              <a:cs typeface="Helvetica"/>
            </a:endParaRPr>
          </a:p>
        </p:txBody>
      </p:sp>
      <p:cxnSp>
        <p:nvCxnSpPr>
          <p:cNvPr id="146" name="Straight Arrow Connector 145"/>
          <p:cNvCxnSpPr/>
          <p:nvPr/>
        </p:nvCxnSpPr>
        <p:spPr>
          <a:xfrm flipV="1">
            <a:off x="4067542" y="4508460"/>
            <a:ext cx="244540" cy="214430"/>
          </a:xfrm>
          <a:prstGeom prst="straightConnector1">
            <a:avLst/>
          </a:prstGeom>
          <a:ln>
            <a:solidFill>
              <a:schemeClr val="tx1"/>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147" name="Straight Arrow Connector 146"/>
          <p:cNvCxnSpPr/>
          <p:nvPr/>
        </p:nvCxnSpPr>
        <p:spPr>
          <a:xfrm flipH="1" flipV="1">
            <a:off x="5335786" y="4520421"/>
            <a:ext cx="231030" cy="20246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a:off x="4805205" y="4915604"/>
            <a:ext cx="363377"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p:nvPr/>
        </p:nvCxnSpPr>
        <p:spPr>
          <a:xfrm flipV="1">
            <a:off x="4251007" y="4515703"/>
            <a:ext cx="264692" cy="21939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0" name="Straight Arrow Connector 149"/>
          <p:cNvCxnSpPr>
            <a:stCxn id="145" idx="0"/>
          </p:cNvCxnSpPr>
          <p:nvPr/>
        </p:nvCxnSpPr>
        <p:spPr>
          <a:xfrm flipH="1" flipV="1">
            <a:off x="5501348" y="4508460"/>
            <a:ext cx="279234" cy="231758"/>
          </a:xfrm>
          <a:prstGeom prst="straightConnector1">
            <a:avLst/>
          </a:prstGeom>
          <a:ln>
            <a:solidFill>
              <a:schemeClr val="tx1"/>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199" name="Straight Arrow Connector 198"/>
          <p:cNvCxnSpPr/>
          <p:nvPr/>
        </p:nvCxnSpPr>
        <p:spPr>
          <a:xfrm>
            <a:off x="4805205" y="5032832"/>
            <a:ext cx="363377" cy="0"/>
          </a:xfrm>
          <a:prstGeom prst="straightConnector1">
            <a:avLst/>
          </a:prstGeom>
          <a:ln>
            <a:solidFill>
              <a:schemeClr val="tx1"/>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225" name="TextBox 224"/>
          <p:cNvSpPr txBox="1"/>
          <p:nvPr/>
        </p:nvSpPr>
        <p:spPr>
          <a:xfrm>
            <a:off x="8193862" y="6411848"/>
            <a:ext cx="928459" cy="369332"/>
          </a:xfrm>
          <a:prstGeom prst="rect">
            <a:avLst/>
          </a:prstGeom>
          <a:noFill/>
        </p:spPr>
        <p:txBody>
          <a:bodyPr wrap="none" rtlCol="0">
            <a:spAutoFit/>
          </a:bodyPr>
          <a:lstStyle/>
          <a:p>
            <a:r>
              <a:rPr lang="en-US" dirty="0" smtClean="0">
                <a:latin typeface="Helvetica"/>
                <a:cs typeface="Helvetica"/>
              </a:rPr>
              <a:t>Fig. 1A</a:t>
            </a:r>
            <a:endParaRPr lang="en-US" dirty="0">
              <a:latin typeface="Helvetica"/>
              <a:cs typeface="Helvetica"/>
            </a:endParaRPr>
          </a:p>
        </p:txBody>
      </p:sp>
      <p:sp>
        <p:nvSpPr>
          <p:cNvPr id="226" name="TextBox 225"/>
          <p:cNvSpPr txBox="1"/>
          <p:nvPr/>
        </p:nvSpPr>
        <p:spPr>
          <a:xfrm>
            <a:off x="9122321" y="4915604"/>
            <a:ext cx="3961360" cy="3139321"/>
          </a:xfrm>
          <a:prstGeom prst="rect">
            <a:avLst/>
          </a:prstGeom>
          <a:noFill/>
        </p:spPr>
        <p:txBody>
          <a:bodyPr wrap="square" rtlCol="0">
            <a:spAutoFit/>
          </a:bodyPr>
          <a:lstStyle/>
          <a:p>
            <a:pPr marL="285750" indent="-285750">
              <a:buFont typeface="Wingdings" charset="0"/>
              <a:buChar char="ß"/>
            </a:pPr>
            <a:r>
              <a:rPr lang="en-US" dirty="0" smtClean="0">
                <a:sym typeface="Wingdings"/>
              </a:rPr>
              <a:t>Is the idea that the ‘people and nature’ paradigm/perspective recognized that relationships occurred in all directions, but didn’t explicitly acknowledge feedbacks? Whereas, ‘People as nature’ focuses on these feedbacks and the interconnectedness of the three boxes? (Multicolored donut might not be best representation, but just for the sketch)</a:t>
            </a:r>
            <a:endParaRPr lang="en-US" dirty="0"/>
          </a:p>
        </p:txBody>
      </p:sp>
    </p:spTree>
    <p:extLst>
      <p:ext uri="{BB962C8B-B14F-4D97-AF65-F5344CB8AC3E}">
        <p14:creationId xmlns:p14="http://schemas.microsoft.com/office/powerpoint/2010/main" val="2187927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232</TotalTime>
  <Words>107</Words>
  <Application>Microsoft Macintosh PowerPoint</Application>
  <PresentationFormat>On-screen Show (4:3)</PresentationFormat>
  <Paragraphs>30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dc:creator>
  <cp:lastModifiedBy>Laura</cp:lastModifiedBy>
  <cp:revision>20</cp:revision>
  <dcterms:created xsi:type="dcterms:W3CDTF">2019-07-09T16:00:22Z</dcterms:created>
  <dcterms:modified xsi:type="dcterms:W3CDTF">2019-07-09T19:53:02Z</dcterms:modified>
</cp:coreProperties>
</file>